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64" r:id="rId3"/>
    <p:sldId id="268" r:id="rId4"/>
    <p:sldId id="265" r:id="rId5"/>
    <p:sldId id="269" r:id="rId6"/>
    <p:sldId id="270" r:id="rId7"/>
    <p:sldId id="272" r:id="rId8"/>
    <p:sldId id="275" r:id="rId9"/>
    <p:sldId id="278" r:id="rId10"/>
    <p:sldId id="306" r:id="rId11"/>
    <p:sldId id="307" r:id="rId12"/>
    <p:sldId id="309" r:id="rId13"/>
    <p:sldId id="312" r:id="rId14"/>
    <p:sldId id="315" r:id="rId15"/>
    <p:sldId id="318" r:id="rId16"/>
    <p:sldId id="320" r:id="rId17"/>
    <p:sldId id="337" r:id="rId18"/>
    <p:sldId id="340" r:id="rId19"/>
    <p:sldId id="338" r:id="rId20"/>
    <p:sldId id="324" r:id="rId21"/>
    <p:sldId id="325" r:id="rId22"/>
    <p:sldId id="326" r:id="rId23"/>
    <p:sldId id="327" r:id="rId24"/>
    <p:sldId id="328" r:id="rId25"/>
    <p:sldId id="334" r:id="rId26"/>
    <p:sldId id="329" r:id="rId27"/>
    <p:sldId id="336" r:id="rId28"/>
    <p:sldId id="359" r:id="rId29"/>
    <p:sldId id="341" r:id="rId30"/>
    <p:sldId id="342" r:id="rId31"/>
    <p:sldId id="343" r:id="rId32"/>
    <p:sldId id="344" r:id="rId33"/>
    <p:sldId id="345" r:id="rId34"/>
    <p:sldId id="346" r:id="rId35"/>
    <p:sldId id="347" r:id="rId36"/>
    <p:sldId id="348" r:id="rId37"/>
    <p:sldId id="360" r:id="rId38"/>
    <p:sldId id="357" r:id="rId39"/>
    <p:sldId id="358" r:id="rId40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3" autoAdjust="0"/>
    <p:restoredTop sz="94660"/>
  </p:normalViewPr>
  <p:slideViewPr>
    <p:cSldViewPr>
      <p:cViewPr varScale="1">
        <p:scale>
          <a:sx n="132" d="100"/>
          <a:sy n="132" d="100"/>
        </p:scale>
        <p:origin x="342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85F3C3-2EE5-4F53-A588-C21A8D26C151}" type="datetimeFigureOut">
              <a:rPr lang="de-DE" smtClean="0"/>
              <a:t>01.12.2020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48C5CB-CAAC-4AE7-88E1-89FB692F32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8077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8C5CB-CAAC-4AE7-88E1-89FB692F32FC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0045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8C5CB-CAAC-4AE7-88E1-89FB692F32FC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3993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8C5CB-CAAC-4AE7-88E1-89FB692F32FC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3088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0F31C-7672-405F-9C34-9FDC3AF29CDB}" type="datetimeFigureOut">
              <a:rPr lang="de-DE" smtClean="0"/>
              <a:t>01.12.2020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6067-AC3D-4C71-AA87-557242D8F1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9189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0F31C-7672-405F-9C34-9FDC3AF29CDB}" type="datetimeFigureOut">
              <a:rPr lang="de-DE" smtClean="0"/>
              <a:t>01.12.2020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6067-AC3D-4C71-AA87-557242D8F1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8779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0F31C-7672-405F-9C34-9FDC3AF29CDB}" type="datetimeFigureOut">
              <a:rPr lang="de-DE" smtClean="0"/>
              <a:t>01.12.2020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6067-AC3D-4C71-AA87-557242D8F1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643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0F31C-7672-405F-9C34-9FDC3AF29CDB}" type="datetimeFigureOut">
              <a:rPr lang="de-DE" smtClean="0"/>
              <a:t>01.12.2020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6067-AC3D-4C71-AA87-557242D8F1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1808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0F31C-7672-405F-9C34-9FDC3AF29CDB}" type="datetimeFigureOut">
              <a:rPr lang="de-DE" smtClean="0"/>
              <a:t>01.12.2020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6067-AC3D-4C71-AA87-557242D8F1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6958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0F31C-7672-405F-9C34-9FDC3AF29CDB}" type="datetimeFigureOut">
              <a:rPr lang="de-DE" smtClean="0"/>
              <a:t>01.12.2020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6067-AC3D-4C71-AA87-557242D8F1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063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0F31C-7672-405F-9C34-9FDC3AF29CDB}" type="datetimeFigureOut">
              <a:rPr lang="de-DE" smtClean="0"/>
              <a:t>01.12.2020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6067-AC3D-4C71-AA87-557242D8F1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088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0F31C-7672-405F-9C34-9FDC3AF29CDB}" type="datetimeFigureOut">
              <a:rPr lang="de-DE" smtClean="0"/>
              <a:t>01.12.2020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6067-AC3D-4C71-AA87-557242D8F1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4421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0F31C-7672-405F-9C34-9FDC3AF29CDB}" type="datetimeFigureOut">
              <a:rPr lang="de-DE" smtClean="0"/>
              <a:t>01.12.2020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6067-AC3D-4C71-AA87-557242D8F1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0580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0F31C-7672-405F-9C34-9FDC3AF29CDB}" type="datetimeFigureOut">
              <a:rPr lang="de-DE" smtClean="0"/>
              <a:t>01.12.2020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6067-AC3D-4C71-AA87-557242D8F1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6742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0F31C-7672-405F-9C34-9FDC3AF29CDB}" type="datetimeFigureOut">
              <a:rPr lang="de-DE" smtClean="0"/>
              <a:t>01.12.2020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6067-AC3D-4C71-AA87-557242D8F1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8439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1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27690" r="12500" b="16060"/>
          <a:stretch/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67544" y="111358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2031690"/>
            <a:ext cx="8229600" cy="25629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0F31C-7672-405F-9C34-9FDC3AF29CDB}" type="datetimeFigureOut">
              <a:rPr lang="de-DE" smtClean="0"/>
              <a:t>01.12.2020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46067-AC3D-4C71-AA87-557242D8F120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18" y="177324"/>
            <a:ext cx="628166" cy="625653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984" y="208408"/>
            <a:ext cx="537072" cy="630000"/>
          </a:xfrm>
          <a:prstGeom prst="rect">
            <a:avLst/>
          </a:prstGeom>
        </p:spPr>
      </p:pic>
      <p:sp>
        <p:nvSpPr>
          <p:cNvPr id="10" name="Textfeld 9"/>
          <p:cNvSpPr txBox="1"/>
          <p:nvPr userDrawn="1"/>
        </p:nvSpPr>
        <p:spPr>
          <a:xfrm>
            <a:off x="935596" y="177324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latin typeface="Old English Text MT" panose="03040902040508030806" pitchFamily="66" charset="0"/>
              </a:rPr>
              <a:t>Freiwillige Feuerwehr </a:t>
            </a:r>
            <a:r>
              <a:rPr lang="de-DE" sz="2800" dirty="0" err="1">
                <a:latin typeface="Old English Text MT" panose="03040902040508030806" pitchFamily="66" charset="0"/>
              </a:rPr>
              <a:t>Evendorf</a:t>
            </a:r>
            <a:endParaRPr lang="de-DE" sz="2800" dirty="0">
              <a:latin typeface="Old English Text MT" panose="03040902040508030806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597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Wasserführende Armaturen</a:t>
            </a:r>
            <a:br>
              <a:rPr lang="de-DE" dirty="0"/>
            </a:br>
            <a:r>
              <a:rPr lang="de-DE" dirty="0"/>
              <a:t>im Hinblick auf die Sicherheit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01.12.2020</a:t>
            </a:r>
          </a:p>
        </p:txBody>
      </p:sp>
    </p:spTree>
    <p:extLst>
      <p:ext uri="{BB962C8B-B14F-4D97-AF65-F5344CB8AC3E}">
        <p14:creationId xmlns:p14="http://schemas.microsoft.com/office/powerpoint/2010/main" val="2988223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65B3A2-2428-4B7F-9EE4-982AF549D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43558"/>
            <a:ext cx="8229600" cy="450050"/>
          </a:xfrm>
        </p:spPr>
        <p:txBody>
          <a:bodyPr>
            <a:normAutofit fontScale="90000"/>
          </a:bodyPr>
          <a:lstStyle/>
          <a:p>
            <a:r>
              <a:rPr lang="de-DE" dirty="0"/>
              <a:t>Zur Wasserfortleitung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831D58F-7D6B-4DBE-99F1-E7C3551B2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95686"/>
            <a:ext cx="8229600" cy="2562932"/>
          </a:xfrm>
        </p:spPr>
        <p:txBody>
          <a:bodyPr>
            <a:noAutofit/>
          </a:bodyPr>
          <a:lstStyle/>
          <a:p>
            <a:pPr marL="628650" indent="-285750"/>
            <a:r>
              <a:rPr lang="de-DE" sz="1600" dirty="0"/>
              <a:t>Absperrorgan</a:t>
            </a:r>
          </a:p>
          <a:p>
            <a:pPr marL="628650" indent="-285750"/>
            <a:r>
              <a:rPr lang="de-DE" sz="1600" dirty="0"/>
              <a:t>Druckbegrenzungsventil (DIN 14 380)</a:t>
            </a:r>
          </a:p>
          <a:p>
            <a:pPr marL="628650" indent="-285750"/>
            <a:r>
              <a:rPr lang="de-DE" sz="1600" dirty="0"/>
              <a:t>Sammelstück (DIN 14 355)</a:t>
            </a:r>
          </a:p>
          <a:p>
            <a:pPr marL="628650" indent="-285750"/>
            <a:r>
              <a:rPr lang="de-DE" sz="1600" dirty="0"/>
              <a:t>Verteiler (B-CBC/C-DCD) (DIN 14 345)</a:t>
            </a:r>
          </a:p>
          <a:p>
            <a:pPr marL="628650" indent="-285750"/>
            <a:r>
              <a:rPr lang="de-DE" sz="1600" dirty="0" err="1"/>
              <a:t>Zumischer</a:t>
            </a:r>
            <a:r>
              <a:rPr lang="de-DE" sz="1600" dirty="0"/>
              <a:t> (Z2, Z4, Z8) (DIN 14 384)</a:t>
            </a:r>
          </a:p>
          <a:p>
            <a:pPr marL="628650" indent="-285750"/>
            <a:r>
              <a:rPr lang="de-DE" sz="1600" dirty="0" err="1"/>
              <a:t>Systemtrenner</a:t>
            </a:r>
            <a:r>
              <a:rPr lang="de-DE" sz="1600" dirty="0"/>
              <a:t> DIN 14346</a:t>
            </a:r>
          </a:p>
          <a:p>
            <a:pPr marL="628650" indent="-285750"/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611351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E6EAE4CE-EAE8-4BA5-AEB4-4CA0F041C95A}"/>
              </a:ext>
            </a:extLst>
          </p:cNvPr>
          <p:cNvSpPr/>
          <p:nvPr/>
        </p:nvSpPr>
        <p:spPr>
          <a:xfrm>
            <a:off x="1473484" y="3361742"/>
            <a:ext cx="2829696" cy="3657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0" marR="0" lvl="0" indent="-393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6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Festkupplung B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06952279-765C-41F6-AF0D-7F4DCD603A3D}"/>
              </a:ext>
            </a:extLst>
          </p:cNvPr>
          <p:cNvSpPr/>
          <p:nvPr/>
        </p:nvSpPr>
        <p:spPr>
          <a:xfrm>
            <a:off x="1426809" y="1950896"/>
            <a:ext cx="1719072" cy="28651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marL="0" marR="0" lvl="0" indent="-3937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Gehäuse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6C5CCB73-357B-4A0E-B7D8-9C9E96202429}"/>
              </a:ext>
            </a:extLst>
          </p:cNvPr>
          <p:cNvSpPr/>
          <p:nvPr/>
        </p:nvSpPr>
        <p:spPr>
          <a:xfrm>
            <a:off x="1426588" y="1601529"/>
            <a:ext cx="3243072" cy="35966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0" marR="0" lvl="0" indent="-393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Absperrhahn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4BD3079B-D57B-47D3-86BE-7799A5A7E862}"/>
              </a:ext>
            </a:extLst>
          </p:cNvPr>
          <p:cNvSpPr txBox="1"/>
          <p:nvPr/>
        </p:nvSpPr>
        <p:spPr>
          <a:xfrm>
            <a:off x="3189228" y="817626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Absperrorgan</a:t>
            </a:r>
          </a:p>
        </p:txBody>
      </p:sp>
      <p:pic>
        <p:nvPicPr>
          <p:cNvPr id="13" name="Grafik 12" descr="Ein Bild, das schwarz, weiß, Ebene enthält.&#10;&#10;Automatisch generierte Beschreibung">
            <a:extLst>
              <a:ext uri="{FF2B5EF4-FFF2-40B4-BE49-F238E27FC236}">
                <a16:creationId xmlns:a16="http://schemas.microsoft.com/office/drawing/2014/main" id="{E6AAC236-B11F-43A6-AC22-820D94A469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658" y="1388821"/>
            <a:ext cx="3243072" cy="2762402"/>
          </a:xfrm>
          <a:prstGeom prst="rect">
            <a:avLst/>
          </a:prstGeom>
        </p:spPr>
      </p:pic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A2F0C424-D6E8-4996-9855-729B5277ED39}"/>
              </a:ext>
            </a:extLst>
          </p:cNvPr>
          <p:cNvCxnSpPr>
            <a:cxnSpLocks/>
          </p:cNvCxnSpPr>
          <p:nvPr/>
        </p:nvCxnSpPr>
        <p:spPr>
          <a:xfrm>
            <a:off x="2987824" y="1788464"/>
            <a:ext cx="4176464" cy="11641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1FF3DFC3-8D63-4CC0-ACF0-D576E7B9E382}"/>
              </a:ext>
            </a:extLst>
          </p:cNvPr>
          <p:cNvCxnSpPr>
            <a:cxnSpLocks/>
          </p:cNvCxnSpPr>
          <p:nvPr/>
        </p:nvCxnSpPr>
        <p:spPr>
          <a:xfrm>
            <a:off x="2818496" y="2094153"/>
            <a:ext cx="3179625" cy="57249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C8B2689C-928B-4A51-9E96-AFF0762BE1E9}"/>
              </a:ext>
            </a:extLst>
          </p:cNvPr>
          <p:cNvCxnSpPr>
            <a:cxnSpLocks/>
          </p:cNvCxnSpPr>
          <p:nvPr/>
        </p:nvCxnSpPr>
        <p:spPr>
          <a:xfrm flipV="1">
            <a:off x="3419872" y="3003799"/>
            <a:ext cx="1656184" cy="50405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C70FB786-A9ED-4B22-B333-5B92375FF7CB}"/>
              </a:ext>
            </a:extLst>
          </p:cNvPr>
          <p:cNvCxnSpPr>
            <a:cxnSpLocks/>
          </p:cNvCxnSpPr>
          <p:nvPr/>
        </p:nvCxnSpPr>
        <p:spPr>
          <a:xfrm flipV="1">
            <a:off x="3419872" y="3041416"/>
            <a:ext cx="3765554" cy="4664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744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sitzend, schwarz, rot, groß enthält.&#10;&#10;Automatisch generierte Beschreibung">
            <a:extLst>
              <a:ext uri="{FF2B5EF4-FFF2-40B4-BE49-F238E27FC236}">
                <a16:creationId xmlns:a16="http://schemas.microsoft.com/office/drawing/2014/main" id="{7D25231D-081E-421C-90A3-75BBF866B8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341233"/>
            <a:ext cx="3322594" cy="3322594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E6EAE4CE-EAE8-4BA5-AEB4-4CA0F041C95A}"/>
              </a:ext>
            </a:extLst>
          </p:cNvPr>
          <p:cNvSpPr/>
          <p:nvPr/>
        </p:nvSpPr>
        <p:spPr>
          <a:xfrm>
            <a:off x="1418268" y="3147814"/>
            <a:ext cx="2829696" cy="3657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0" marR="0" lvl="0" indent="-393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6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Festkupplung B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06952279-765C-41F6-AF0D-7F4DCD603A3D}"/>
              </a:ext>
            </a:extLst>
          </p:cNvPr>
          <p:cNvSpPr/>
          <p:nvPr/>
        </p:nvSpPr>
        <p:spPr>
          <a:xfrm>
            <a:off x="1416650" y="2200151"/>
            <a:ext cx="1719072" cy="28651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marL="0" marR="0" lvl="0" indent="-3937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Manometer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6C5CCB73-357B-4A0E-B7D8-9C9E96202429}"/>
              </a:ext>
            </a:extLst>
          </p:cNvPr>
          <p:cNvSpPr/>
          <p:nvPr/>
        </p:nvSpPr>
        <p:spPr>
          <a:xfrm>
            <a:off x="1416650" y="1933497"/>
            <a:ext cx="3243072" cy="35966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0" marR="0" lvl="0" indent="-393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Einstellring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4BD3079B-D57B-47D3-86BE-7799A5A7E862}"/>
              </a:ext>
            </a:extLst>
          </p:cNvPr>
          <p:cNvSpPr txBox="1"/>
          <p:nvPr/>
        </p:nvSpPr>
        <p:spPr>
          <a:xfrm>
            <a:off x="2626428" y="879568"/>
            <a:ext cx="3243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Druckbegrenzungsventil</a:t>
            </a:r>
          </a:p>
        </p:txBody>
      </p: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A2F0C424-D6E8-4996-9855-729B5277ED39}"/>
              </a:ext>
            </a:extLst>
          </p:cNvPr>
          <p:cNvCxnSpPr>
            <a:cxnSpLocks/>
          </p:cNvCxnSpPr>
          <p:nvPr/>
        </p:nvCxnSpPr>
        <p:spPr>
          <a:xfrm flipV="1">
            <a:off x="2947021" y="1788464"/>
            <a:ext cx="3569195" cy="32179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1FF3DFC3-8D63-4CC0-ACF0-D576E7B9E382}"/>
              </a:ext>
            </a:extLst>
          </p:cNvPr>
          <p:cNvCxnSpPr>
            <a:cxnSpLocks/>
          </p:cNvCxnSpPr>
          <p:nvPr/>
        </p:nvCxnSpPr>
        <p:spPr>
          <a:xfrm flipV="1">
            <a:off x="2947021" y="1877113"/>
            <a:ext cx="4001243" cy="46629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C8B2689C-928B-4A51-9E96-AFF0762BE1E9}"/>
              </a:ext>
            </a:extLst>
          </p:cNvPr>
          <p:cNvCxnSpPr>
            <a:cxnSpLocks/>
          </p:cNvCxnSpPr>
          <p:nvPr/>
        </p:nvCxnSpPr>
        <p:spPr>
          <a:xfrm>
            <a:off x="3216601" y="2643758"/>
            <a:ext cx="2435519" cy="4496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C70FB786-A9ED-4B22-B333-5B92375FF7CB}"/>
              </a:ext>
            </a:extLst>
          </p:cNvPr>
          <p:cNvCxnSpPr>
            <a:cxnSpLocks/>
          </p:cNvCxnSpPr>
          <p:nvPr/>
        </p:nvCxnSpPr>
        <p:spPr>
          <a:xfrm>
            <a:off x="3216601" y="2688719"/>
            <a:ext cx="4019695" cy="6419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>
            <a:extLst>
              <a:ext uri="{FF2B5EF4-FFF2-40B4-BE49-F238E27FC236}">
                <a16:creationId xmlns:a16="http://schemas.microsoft.com/office/drawing/2014/main" id="{BB343CE0-0506-46B0-B47E-9CD80D4A10F7}"/>
              </a:ext>
            </a:extLst>
          </p:cNvPr>
          <p:cNvSpPr/>
          <p:nvPr/>
        </p:nvSpPr>
        <p:spPr>
          <a:xfrm>
            <a:off x="1403648" y="2505839"/>
            <a:ext cx="2829696" cy="3657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0" marR="0" lvl="0" indent="-393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6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Knaggenteil B</a:t>
            </a:r>
          </a:p>
        </p:txBody>
      </p: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59197D5E-71E1-432B-8515-56D2A15761F8}"/>
              </a:ext>
            </a:extLst>
          </p:cNvPr>
          <p:cNvCxnSpPr>
            <a:cxnSpLocks/>
          </p:cNvCxnSpPr>
          <p:nvPr/>
        </p:nvCxnSpPr>
        <p:spPr>
          <a:xfrm>
            <a:off x="3216601" y="3278953"/>
            <a:ext cx="2219495" cy="28508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hteck 25">
            <a:extLst>
              <a:ext uri="{FF2B5EF4-FFF2-40B4-BE49-F238E27FC236}">
                <a16:creationId xmlns:a16="http://schemas.microsoft.com/office/drawing/2014/main" id="{9A2F05E9-3CE2-4AC5-965F-3401C6F4FE31}"/>
              </a:ext>
            </a:extLst>
          </p:cNvPr>
          <p:cNvSpPr/>
          <p:nvPr/>
        </p:nvSpPr>
        <p:spPr>
          <a:xfrm>
            <a:off x="1403648" y="1536133"/>
            <a:ext cx="3243072" cy="35966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0" marR="0" lvl="0" indent="-393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" sz="1600" dirty="0">
                <a:solidFill>
                  <a:prstClr val="black"/>
                </a:solidFill>
                <a:latin typeface="Times New Roman"/>
              </a:rPr>
              <a:t>Griff und Gehäuse</a:t>
            </a:r>
            <a:endParaRPr kumimoji="0" lang="d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E0E4B1A8-C731-43DC-851C-DEE8B7A5F94E}"/>
              </a:ext>
            </a:extLst>
          </p:cNvPr>
          <p:cNvCxnSpPr>
            <a:cxnSpLocks/>
          </p:cNvCxnSpPr>
          <p:nvPr/>
        </p:nvCxnSpPr>
        <p:spPr>
          <a:xfrm flipV="1">
            <a:off x="3431704" y="1578108"/>
            <a:ext cx="3632083" cy="12392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20FFB0AD-18E4-414F-824F-8E04B2CB8EB8}"/>
              </a:ext>
            </a:extLst>
          </p:cNvPr>
          <p:cNvCxnSpPr>
            <a:cxnSpLocks/>
          </p:cNvCxnSpPr>
          <p:nvPr/>
        </p:nvCxnSpPr>
        <p:spPr>
          <a:xfrm>
            <a:off x="3422018" y="1788464"/>
            <a:ext cx="2755073" cy="6413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055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  <p:bldP spid="19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rafik 24">
            <a:extLst>
              <a:ext uri="{FF2B5EF4-FFF2-40B4-BE49-F238E27FC236}">
                <a16:creationId xmlns:a16="http://schemas.microsoft.com/office/drawing/2014/main" id="{5DF6D84E-E5D9-4723-A586-62529D2376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8761" y="1702032"/>
            <a:ext cx="4173476" cy="2408754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E6EAE4CE-EAE8-4BA5-AEB4-4CA0F041C95A}"/>
              </a:ext>
            </a:extLst>
          </p:cNvPr>
          <p:cNvSpPr/>
          <p:nvPr/>
        </p:nvSpPr>
        <p:spPr>
          <a:xfrm>
            <a:off x="3147338" y="1944317"/>
            <a:ext cx="2829696" cy="3657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0" marR="0" lvl="0" indent="-393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6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Rückschlagklappe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06952279-765C-41F6-AF0D-7F4DCD603A3D}"/>
              </a:ext>
            </a:extLst>
          </p:cNvPr>
          <p:cNvSpPr/>
          <p:nvPr/>
        </p:nvSpPr>
        <p:spPr>
          <a:xfrm>
            <a:off x="3147338" y="2343407"/>
            <a:ext cx="1719072" cy="28651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marL="0" marR="0" lvl="0" indent="-3937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Gehäuse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6C5CCB73-357B-4A0E-B7D8-9C9E96202429}"/>
              </a:ext>
            </a:extLst>
          </p:cNvPr>
          <p:cNvSpPr/>
          <p:nvPr/>
        </p:nvSpPr>
        <p:spPr>
          <a:xfrm>
            <a:off x="3147338" y="2667422"/>
            <a:ext cx="3243072" cy="35966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0" marR="0" lvl="0" indent="-393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Knaggenteil A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4BD3079B-D57B-47D3-86BE-7799A5A7E862}"/>
              </a:ext>
            </a:extLst>
          </p:cNvPr>
          <p:cNvSpPr txBox="1"/>
          <p:nvPr/>
        </p:nvSpPr>
        <p:spPr>
          <a:xfrm>
            <a:off x="2626428" y="879568"/>
            <a:ext cx="3243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Sammelstück</a:t>
            </a: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9A2F05E9-3CE2-4AC5-965F-3401C6F4FE31}"/>
              </a:ext>
            </a:extLst>
          </p:cNvPr>
          <p:cNvSpPr/>
          <p:nvPr/>
        </p:nvSpPr>
        <p:spPr>
          <a:xfrm>
            <a:off x="3147338" y="1518746"/>
            <a:ext cx="3243072" cy="35966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0" marR="0" lvl="0" indent="-393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" sz="1600" dirty="0">
                <a:solidFill>
                  <a:prstClr val="black"/>
                </a:solidFill>
                <a:latin typeface="Times New Roman"/>
              </a:rPr>
              <a:t>Festkupplung B</a:t>
            </a:r>
            <a:endParaRPr kumimoji="0" lang="d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01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 descr="Ein Bild, das drinnen, sitzend, Tisch, Hydrant enthält.&#10;&#10;Automatisch generierte Beschreibung">
            <a:extLst>
              <a:ext uri="{FF2B5EF4-FFF2-40B4-BE49-F238E27FC236}">
                <a16:creationId xmlns:a16="http://schemas.microsoft.com/office/drawing/2014/main" id="{F4DB55D3-D698-41AA-9C1D-1AE4C5951F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387" y="1341299"/>
            <a:ext cx="4486808" cy="3317033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E6EAE4CE-EAE8-4BA5-AEB4-4CA0F041C95A}"/>
              </a:ext>
            </a:extLst>
          </p:cNvPr>
          <p:cNvSpPr/>
          <p:nvPr/>
        </p:nvSpPr>
        <p:spPr>
          <a:xfrm>
            <a:off x="1331640" y="3147814"/>
            <a:ext cx="2829696" cy="3657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0" marR="0" lvl="0" indent="-393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6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Übergangsstück B-C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06952279-765C-41F6-AF0D-7F4DCD603A3D}"/>
              </a:ext>
            </a:extLst>
          </p:cNvPr>
          <p:cNvSpPr/>
          <p:nvPr/>
        </p:nvSpPr>
        <p:spPr>
          <a:xfrm>
            <a:off x="1341024" y="2172507"/>
            <a:ext cx="1719072" cy="28651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marL="0" marR="0" lvl="0" indent="-3937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Niederschraubventile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6C5CCB73-357B-4A0E-B7D8-9C9E96202429}"/>
              </a:ext>
            </a:extLst>
          </p:cNvPr>
          <p:cNvSpPr/>
          <p:nvPr/>
        </p:nvSpPr>
        <p:spPr>
          <a:xfrm>
            <a:off x="1341024" y="1379446"/>
            <a:ext cx="3243072" cy="35966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0" marR="0" lvl="0" indent="-393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Tragegriff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4BD3079B-D57B-47D3-86BE-7799A5A7E862}"/>
              </a:ext>
            </a:extLst>
          </p:cNvPr>
          <p:cNvSpPr txBox="1"/>
          <p:nvPr/>
        </p:nvSpPr>
        <p:spPr>
          <a:xfrm>
            <a:off x="2626428" y="879568"/>
            <a:ext cx="3243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Verteiler</a:t>
            </a:r>
          </a:p>
        </p:txBody>
      </p: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A2F0C424-D6E8-4996-9855-729B5277ED39}"/>
              </a:ext>
            </a:extLst>
          </p:cNvPr>
          <p:cNvCxnSpPr>
            <a:cxnSpLocks/>
          </p:cNvCxnSpPr>
          <p:nvPr/>
        </p:nvCxnSpPr>
        <p:spPr>
          <a:xfrm>
            <a:off x="2754016" y="1532382"/>
            <a:ext cx="3402160" cy="8682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1FF3DFC3-8D63-4CC0-ACF0-D576E7B9E382}"/>
              </a:ext>
            </a:extLst>
          </p:cNvPr>
          <p:cNvCxnSpPr>
            <a:cxnSpLocks/>
          </p:cNvCxnSpPr>
          <p:nvPr/>
        </p:nvCxnSpPr>
        <p:spPr>
          <a:xfrm>
            <a:off x="3572090" y="2334530"/>
            <a:ext cx="999910" cy="8763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C8B2689C-928B-4A51-9E96-AFF0762BE1E9}"/>
              </a:ext>
            </a:extLst>
          </p:cNvPr>
          <p:cNvCxnSpPr>
            <a:cxnSpLocks/>
          </p:cNvCxnSpPr>
          <p:nvPr/>
        </p:nvCxnSpPr>
        <p:spPr>
          <a:xfrm flipV="1">
            <a:off x="2569398" y="3293611"/>
            <a:ext cx="3658786" cy="4755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C70FB786-A9ED-4B22-B333-5B92375FF7CB}"/>
              </a:ext>
            </a:extLst>
          </p:cNvPr>
          <p:cNvCxnSpPr>
            <a:cxnSpLocks/>
          </p:cNvCxnSpPr>
          <p:nvPr/>
        </p:nvCxnSpPr>
        <p:spPr>
          <a:xfrm>
            <a:off x="3218665" y="2847248"/>
            <a:ext cx="1642953" cy="31900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>
            <a:extLst>
              <a:ext uri="{FF2B5EF4-FFF2-40B4-BE49-F238E27FC236}">
                <a16:creationId xmlns:a16="http://schemas.microsoft.com/office/drawing/2014/main" id="{BB343CE0-0506-46B0-B47E-9CD80D4A10F7}"/>
              </a:ext>
            </a:extLst>
          </p:cNvPr>
          <p:cNvSpPr/>
          <p:nvPr/>
        </p:nvSpPr>
        <p:spPr>
          <a:xfrm>
            <a:off x="1341024" y="2667747"/>
            <a:ext cx="2829696" cy="3657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0" marR="0" lvl="0" indent="-393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6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Festkupplung</a:t>
            </a:r>
            <a:r>
              <a:rPr kumimoji="0" lang="de" sz="1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C</a:t>
            </a:r>
            <a:endParaRPr kumimoji="0" lang="d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59197D5E-71E1-432B-8515-56D2A15761F8}"/>
              </a:ext>
            </a:extLst>
          </p:cNvPr>
          <p:cNvCxnSpPr>
            <a:cxnSpLocks/>
          </p:cNvCxnSpPr>
          <p:nvPr/>
        </p:nvCxnSpPr>
        <p:spPr>
          <a:xfrm>
            <a:off x="3563406" y="3367894"/>
            <a:ext cx="2511504" cy="48419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hteck 25">
            <a:extLst>
              <a:ext uri="{FF2B5EF4-FFF2-40B4-BE49-F238E27FC236}">
                <a16:creationId xmlns:a16="http://schemas.microsoft.com/office/drawing/2014/main" id="{9A2F05E9-3CE2-4AC5-965F-3401C6F4FE31}"/>
              </a:ext>
            </a:extLst>
          </p:cNvPr>
          <p:cNvSpPr/>
          <p:nvPr/>
        </p:nvSpPr>
        <p:spPr>
          <a:xfrm>
            <a:off x="1341024" y="1744786"/>
            <a:ext cx="3243072" cy="35966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0" marR="0" lvl="0" indent="-393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" sz="1600" dirty="0">
                <a:solidFill>
                  <a:prstClr val="black"/>
                </a:solidFill>
                <a:latin typeface="Times New Roman"/>
              </a:rPr>
              <a:t>Festkupplung B</a:t>
            </a:r>
            <a:endParaRPr kumimoji="0" lang="d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E0E4B1A8-C731-43DC-851C-DEE8B7A5F94E}"/>
              </a:ext>
            </a:extLst>
          </p:cNvPr>
          <p:cNvCxnSpPr>
            <a:cxnSpLocks/>
          </p:cNvCxnSpPr>
          <p:nvPr/>
        </p:nvCxnSpPr>
        <p:spPr>
          <a:xfrm flipV="1">
            <a:off x="3074473" y="1889427"/>
            <a:ext cx="3045699" cy="1258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5EF7AE02-49DD-4E1E-BD4C-CC9F2C232012}"/>
              </a:ext>
            </a:extLst>
          </p:cNvPr>
          <p:cNvCxnSpPr>
            <a:cxnSpLocks/>
          </p:cNvCxnSpPr>
          <p:nvPr/>
        </p:nvCxnSpPr>
        <p:spPr>
          <a:xfrm>
            <a:off x="3074473" y="1913361"/>
            <a:ext cx="3045699" cy="160021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>
            <a:extLst>
              <a:ext uri="{FF2B5EF4-FFF2-40B4-BE49-F238E27FC236}">
                <a16:creationId xmlns:a16="http://schemas.microsoft.com/office/drawing/2014/main" id="{8A3B90FD-513D-47F1-ACE0-DE4639069B43}"/>
              </a:ext>
            </a:extLst>
          </p:cNvPr>
          <p:cNvCxnSpPr>
            <a:cxnSpLocks/>
          </p:cNvCxnSpPr>
          <p:nvPr/>
        </p:nvCxnSpPr>
        <p:spPr>
          <a:xfrm flipV="1">
            <a:off x="3563888" y="2175891"/>
            <a:ext cx="4374243" cy="1671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38">
            <a:extLst>
              <a:ext uri="{FF2B5EF4-FFF2-40B4-BE49-F238E27FC236}">
                <a16:creationId xmlns:a16="http://schemas.microsoft.com/office/drawing/2014/main" id="{14CCCCEE-E8B2-459E-B01E-B540124A1FA7}"/>
              </a:ext>
            </a:extLst>
          </p:cNvPr>
          <p:cNvCxnSpPr>
            <a:cxnSpLocks/>
          </p:cNvCxnSpPr>
          <p:nvPr/>
        </p:nvCxnSpPr>
        <p:spPr>
          <a:xfrm>
            <a:off x="3635896" y="2349110"/>
            <a:ext cx="2520280" cy="55404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hteck 47">
            <a:extLst>
              <a:ext uri="{FF2B5EF4-FFF2-40B4-BE49-F238E27FC236}">
                <a16:creationId xmlns:a16="http://schemas.microsoft.com/office/drawing/2014/main" id="{C150ACCB-07E8-4E93-9277-CA6193635803}"/>
              </a:ext>
            </a:extLst>
          </p:cNvPr>
          <p:cNvSpPr/>
          <p:nvPr/>
        </p:nvSpPr>
        <p:spPr>
          <a:xfrm>
            <a:off x="1331640" y="3604576"/>
            <a:ext cx="2829696" cy="3657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0" marR="0" lvl="0" indent="-393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6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Gehäuse</a:t>
            </a:r>
          </a:p>
        </p:txBody>
      </p:sp>
      <p:cxnSp>
        <p:nvCxnSpPr>
          <p:cNvPr id="50" name="Gerade Verbindung mit Pfeil 49">
            <a:extLst>
              <a:ext uri="{FF2B5EF4-FFF2-40B4-BE49-F238E27FC236}">
                <a16:creationId xmlns:a16="http://schemas.microsoft.com/office/drawing/2014/main" id="{4AF6B2DD-B065-48AE-A1F3-8179B45D16A2}"/>
              </a:ext>
            </a:extLst>
          </p:cNvPr>
          <p:cNvCxnSpPr>
            <a:cxnSpLocks/>
          </p:cNvCxnSpPr>
          <p:nvPr/>
        </p:nvCxnSpPr>
        <p:spPr>
          <a:xfrm>
            <a:off x="3218663" y="2841169"/>
            <a:ext cx="4557714" cy="50001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901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  <p:bldP spid="19" grpId="0"/>
      <p:bldP spid="26" grpId="0"/>
      <p:bldP spid="4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rot, drinnen, sitzend, Tisch enthält.&#10;&#10;Automatisch generierte Beschreibung">
            <a:extLst>
              <a:ext uri="{FF2B5EF4-FFF2-40B4-BE49-F238E27FC236}">
                <a16:creationId xmlns:a16="http://schemas.microsoft.com/office/drawing/2014/main" id="{B960DD82-49D8-4D0D-A097-31612440FA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728" y="1115769"/>
            <a:ext cx="3618215" cy="3618215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E6EAE4CE-EAE8-4BA5-AEB4-4CA0F041C95A}"/>
              </a:ext>
            </a:extLst>
          </p:cNvPr>
          <p:cNvSpPr/>
          <p:nvPr/>
        </p:nvSpPr>
        <p:spPr>
          <a:xfrm>
            <a:off x="823254" y="3813342"/>
            <a:ext cx="2829696" cy="3657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0" marR="0" lvl="0" indent="-393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6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Pfeil für Flussrichtung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06952279-765C-41F6-AF0D-7F4DCD603A3D}"/>
              </a:ext>
            </a:extLst>
          </p:cNvPr>
          <p:cNvSpPr/>
          <p:nvPr/>
        </p:nvSpPr>
        <p:spPr>
          <a:xfrm>
            <a:off x="823254" y="2031282"/>
            <a:ext cx="1719072" cy="28651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marL="0" marR="0" lvl="0" indent="-3937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Festkupplung D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6C5CCB73-357B-4A0E-B7D8-9C9E96202429}"/>
              </a:ext>
            </a:extLst>
          </p:cNvPr>
          <p:cNvSpPr/>
          <p:nvPr/>
        </p:nvSpPr>
        <p:spPr>
          <a:xfrm>
            <a:off x="828973" y="1677688"/>
            <a:ext cx="3243072" cy="35966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0" marR="0" lvl="0" indent="-393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Tragegriff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4BD3079B-D57B-47D3-86BE-7799A5A7E862}"/>
              </a:ext>
            </a:extLst>
          </p:cNvPr>
          <p:cNvSpPr txBox="1"/>
          <p:nvPr/>
        </p:nvSpPr>
        <p:spPr>
          <a:xfrm>
            <a:off x="2626428" y="879568"/>
            <a:ext cx="3243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Zumischer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1FF3DFC3-8D63-4CC0-ACF0-D576E7B9E382}"/>
              </a:ext>
            </a:extLst>
          </p:cNvPr>
          <p:cNvCxnSpPr>
            <a:cxnSpLocks/>
          </p:cNvCxnSpPr>
          <p:nvPr/>
        </p:nvCxnSpPr>
        <p:spPr>
          <a:xfrm>
            <a:off x="2581599" y="2127433"/>
            <a:ext cx="3472924" cy="33917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C8B2689C-928B-4A51-9E96-AFF0762BE1E9}"/>
              </a:ext>
            </a:extLst>
          </p:cNvPr>
          <p:cNvCxnSpPr>
            <a:cxnSpLocks/>
          </p:cNvCxnSpPr>
          <p:nvPr/>
        </p:nvCxnSpPr>
        <p:spPr>
          <a:xfrm flipV="1">
            <a:off x="2066185" y="3971233"/>
            <a:ext cx="4543612" cy="47448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C70FB786-A9ED-4B22-B333-5B92375FF7CB}"/>
              </a:ext>
            </a:extLst>
          </p:cNvPr>
          <p:cNvCxnSpPr>
            <a:cxnSpLocks/>
          </p:cNvCxnSpPr>
          <p:nvPr/>
        </p:nvCxnSpPr>
        <p:spPr>
          <a:xfrm>
            <a:off x="3652950" y="3383418"/>
            <a:ext cx="2995133" cy="910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>
            <a:extLst>
              <a:ext uri="{FF2B5EF4-FFF2-40B4-BE49-F238E27FC236}">
                <a16:creationId xmlns:a16="http://schemas.microsoft.com/office/drawing/2014/main" id="{BB343CE0-0506-46B0-B47E-9CD80D4A10F7}"/>
              </a:ext>
            </a:extLst>
          </p:cNvPr>
          <p:cNvSpPr/>
          <p:nvPr/>
        </p:nvSpPr>
        <p:spPr>
          <a:xfrm>
            <a:off x="823254" y="3249209"/>
            <a:ext cx="2829696" cy="3657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0" marR="0" lvl="0" indent="-393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6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" sz="1600" noProof="0" dirty="0">
                <a:solidFill>
                  <a:prstClr val="black"/>
                </a:solidFill>
                <a:latin typeface="Times New Roman"/>
              </a:rPr>
              <a:t>Regelventil für Schaummittel</a:t>
            </a:r>
            <a:endParaRPr kumimoji="0" lang="d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59197D5E-71E1-432B-8515-56D2A15761F8}"/>
              </a:ext>
            </a:extLst>
          </p:cNvPr>
          <p:cNvCxnSpPr>
            <a:cxnSpLocks/>
          </p:cNvCxnSpPr>
          <p:nvPr/>
        </p:nvCxnSpPr>
        <p:spPr>
          <a:xfrm flipV="1">
            <a:off x="3362635" y="3488955"/>
            <a:ext cx="2793541" cy="48227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hteck 25">
            <a:extLst>
              <a:ext uri="{FF2B5EF4-FFF2-40B4-BE49-F238E27FC236}">
                <a16:creationId xmlns:a16="http://schemas.microsoft.com/office/drawing/2014/main" id="{9A2F05E9-3CE2-4AC5-965F-3401C6F4FE31}"/>
              </a:ext>
            </a:extLst>
          </p:cNvPr>
          <p:cNvSpPr/>
          <p:nvPr/>
        </p:nvSpPr>
        <p:spPr>
          <a:xfrm>
            <a:off x="828973" y="1338457"/>
            <a:ext cx="3243072" cy="35966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0" marR="0" lvl="0" indent="-393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" sz="1600" dirty="0">
                <a:solidFill>
                  <a:prstClr val="black"/>
                </a:solidFill>
                <a:latin typeface="Times New Roman"/>
              </a:rPr>
              <a:t>Festkupplung B oder C</a:t>
            </a:r>
            <a:endParaRPr kumimoji="0" lang="d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E0E4B1A8-C731-43DC-851C-DEE8B7A5F94E}"/>
              </a:ext>
            </a:extLst>
          </p:cNvPr>
          <p:cNvCxnSpPr>
            <a:cxnSpLocks/>
          </p:cNvCxnSpPr>
          <p:nvPr/>
        </p:nvCxnSpPr>
        <p:spPr>
          <a:xfrm>
            <a:off x="3218663" y="1467214"/>
            <a:ext cx="4809721" cy="16326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5EF7AE02-49DD-4E1E-BD4C-CC9F2C232012}"/>
              </a:ext>
            </a:extLst>
          </p:cNvPr>
          <p:cNvCxnSpPr>
            <a:cxnSpLocks/>
          </p:cNvCxnSpPr>
          <p:nvPr/>
        </p:nvCxnSpPr>
        <p:spPr>
          <a:xfrm>
            <a:off x="3191591" y="1448364"/>
            <a:ext cx="2406805" cy="149831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>
            <a:extLst>
              <a:ext uri="{FF2B5EF4-FFF2-40B4-BE49-F238E27FC236}">
                <a16:creationId xmlns:a16="http://schemas.microsoft.com/office/drawing/2014/main" id="{8A3B90FD-513D-47F1-ACE0-DE4639069B43}"/>
              </a:ext>
            </a:extLst>
          </p:cNvPr>
          <p:cNvCxnSpPr>
            <a:cxnSpLocks/>
          </p:cNvCxnSpPr>
          <p:nvPr/>
        </p:nvCxnSpPr>
        <p:spPr>
          <a:xfrm>
            <a:off x="2450509" y="1770215"/>
            <a:ext cx="4659791" cy="11772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hteck 47">
            <a:extLst>
              <a:ext uri="{FF2B5EF4-FFF2-40B4-BE49-F238E27FC236}">
                <a16:creationId xmlns:a16="http://schemas.microsoft.com/office/drawing/2014/main" id="{C150ACCB-07E8-4E93-9277-CA6193635803}"/>
              </a:ext>
            </a:extLst>
          </p:cNvPr>
          <p:cNvSpPr/>
          <p:nvPr/>
        </p:nvSpPr>
        <p:spPr>
          <a:xfrm>
            <a:off x="823254" y="4262837"/>
            <a:ext cx="2829696" cy="3657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0" marR="0" lvl="0" indent="-393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6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Gehäuse</a:t>
            </a:r>
          </a:p>
        </p:txBody>
      </p:sp>
    </p:spTree>
    <p:extLst>
      <p:ext uri="{BB962C8B-B14F-4D97-AF65-F5344CB8AC3E}">
        <p14:creationId xmlns:p14="http://schemas.microsoft.com/office/powerpoint/2010/main" val="2611538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  <p:bldP spid="19" grpId="0"/>
      <p:bldP spid="26" grpId="0"/>
      <p:bldP spid="4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744B3995-60A9-4C86-96C1-FA56E5D11A40}"/>
              </a:ext>
            </a:extLst>
          </p:cNvPr>
          <p:cNvSpPr/>
          <p:nvPr/>
        </p:nvSpPr>
        <p:spPr>
          <a:xfrm>
            <a:off x="611560" y="1347614"/>
            <a:ext cx="8229600" cy="2084814"/>
          </a:xfrm>
          <a:prstGeom prst="rect">
            <a:avLst/>
          </a:prstGeom>
        </p:spPr>
        <p:txBody>
          <a:bodyPr lIns="0" tIns="0" rIns="0" bIns="0">
            <a:normAutofit fontScale="97500"/>
          </a:bodyPr>
          <a:lstStyle/>
          <a:p>
            <a:pPr marL="285750" lvl="0" indent="-285750">
              <a:spcAft>
                <a:spcPts val="350"/>
              </a:spcAft>
              <a:buFont typeface="Arial" panose="020B0604020202020204" pitchFamily="34" charset="0"/>
              <a:buChar char="•"/>
            </a:pPr>
            <a:endParaRPr kumimoji="0" lang="d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08FD7A3-63E1-469C-BC13-D7F9082B68A2}"/>
              </a:ext>
            </a:extLst>
          </p:cNvPr>
          <p:cNvSpPr/>
          <p:nvPr/>
        </p:nvSpPr>
        <p:spPr>
          <a:xfrm>
            <a:off x="1069848" y="2643758"/>
            <a:ext cx="8037576" cy="1432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910"/>
              </a:spcBef>
              <a:spcAft>
                <a:spcPts val="35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4A86090-BE49-486D-A604-15AA9429FB04}"/>
              </a:ext>
            </a:extLst>
          </p:cNvPr>
          <p:cNvSpPr txBox="1"/>
          <p:nvPr/>
        </p:nvSpPr>
        <p:spPr>
          <a:xfrm>
            <a:off x="1069848" y="703724"/>
            <a:ext cx="6956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err="1">
                <a:solidFill>
                  <a:prstClr val="black"/>
                </a:solidFill>
              </a:rPr>
              <a:t>Zumischer</a:t>
            </a:r>
            <a:r>
              <a:rPr lang="de-DE" sz="2400" b="1" dirty="0">
                <a:solidFill>
                  <a:prstClr val="black"/>
                </a:solidFill>
              </a:rPr>
              <a:t> Typen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76C74127-36BC-49C9-9B5C-938CF24664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0886042"/>
              </p:ext>
            </p:extLst>
          </p:nvPr>
        </p:nvGraphicFramePr>
        <p:xfrm>
          <a:off x="2034422" y="1340040"/>
          <a:ext cx="6354003" cy="2724334"/>
        </p:xfrm>
        <a:graphic>
          <a:graphicData uri="http://schemas.openxmlformats.org/drawingml/2006/table">
            <a:tbl>
              <a:tblPr/>
              <a:tblGrid>
                <a:gridCol w="17098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7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6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1935">
                <a:tc>
                  <a:txBody>
                    <a:bodyPr/>
                    <a:lstStyle/>
                    <a:p>
                      <a:pPr indent="0" algn="ctr">
                        <a:lnSpc>
                          <a:spcPts val="3100"/>
                        </a:lnSpc>
                      </a:pPr>
                      <a:r>
                        <a:rPr lang="de" sz="2800" dirty="0">
                          <a:latin typeface="Times New Roman"/>
                        </a:rPr>
                        <a:t>Typ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>
                        <a:lnSpc>
                          <a:spcPts val="3100"/>
                        </a:lnSpc>
                      </a:pPr>
                      <a:r>
                        <a:rPr lang="de" sz="2800" dirty="0">
                          <a:latin typeface="Times New Roman"/>
                        </a:rPr>
                        <a:t>Löschmittel-</a:t>
                      </a:r>
                      <a:r>
                        <a:rPr lang="de-DE" sz="2800" dirty="0">
                          <a:latin typeface="Times New Roman"/>
                        </a:rPr>
                        <a:t>d</a:t>
                      </a:r>
                      <a:r>
                        <a:rPr lang="de" sz="2800" dirty="0">
                          <a:latin typeface="Times New Roman"/>
                        </a:rPr>
                        <a:t>urchfluss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 indent="0">
                        <a:lnSpc>
                          <a:spcPts val="3100"/>
                        </a:lnSpc>
                      </a:pPr>
                      <a:r>
                        <a:rPr lang="de" sz="2800" dirty="0">
                          <a:latin typeface="Times New Roman"/>
                        </a:rPr>
                        <a:t>Kupplungen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3357">
                <a:tc>
                  <a:txBody>
                    <a:bodyPr/>
                    <a:lstStyle/>
                    <a:p>
                      <a:pPr marL="317500" indent="0">
                        <a:lnSpc>
                          <a:spcPts val="3100"/>
                        </a:lnSpc>
                      </a:pPr>
                      <a:r>
                        <a:rPr lang="de" sz="2800" dirty="0">
                          <a:latin typeface="Times New Roman"/>
                        </a:rPr>
                        <a:t>Z2 / Z2 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3100"/>
                        </a:lnSpc>
                      </a:pPr>
                      <a:r>
                        <a:rPr lang="de" sz="2800" dirty="0">
                          <a:latin typeface="Times New Roman"/>
                        </a:rPr>
                        <a:t>200 l / min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3100"/>
                        </a:lnSpc>
                      </a:pPr>
                      <a:r>
                        <a:rPr lang="de" sz="2800">
                          <a:latin typeface="Times New Roman"/>
                        </a:rPr>
                        <a:t>C / C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3357">
                <a:tc>
                  <a:txBody>
                    <a:bodyPr/>
                    <a:lstStyle/>
                    <a:p>
                      <a:pPr marL="317500" indent="0">
                        <a:lnSpc>
                          <a:spcPts val="3100"/>
                        </a:lnSpc>
                      </a:pPr>
                      <a:r>
                        <a:rPr lang="de" sz="2800">
                          <a:latin typeface="Times New Roman"/>
                        </a:rPr>
                        <a:t>Z4 / Z4 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3100"/>
                        </a:lnSpc>
                      </a:pPr>
                      <a:r>
                        <a:rPr lang="de" sz="2800">
                          <a:latin typeface="Times New Roman"/>
                        </a:rPr>
                        <a:t>400 l / min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3100"/>
                        </a:lnSpc>
                      </a:pPr>
                      <a:r>
                        <a:rPr lang="de" sz="2800">
                          <a:latin typeface="Times New Roman"/>
                        </a:rPr>
                        <a:t>B / B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0220">
                <a:tc>
                  <a:txBody>
                    <a:bodyPr/>
                    <a:lstStyle/>
                    <a:p>
                      <a:pPr marL="317500" indent="0">
                        <a:lnSpc>
                          <a:spcPts val="3100"/>
                        </a:lnSpc>
                      </a:pPr>
                      <a:r>
                        <a:rPr lang="de" sz="2800">
                          <a:latin typeface="Times New Roman"/>
                        </a:rPr>
                        <a:t>Z8 / Z8 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3100"/>
                        </a:lnSpc>
                      </a:pPr>
                      <a:r>
                        <a:rPr lang="de" sz="2800">
                          <a:latin typeface="Times New Roman"/>
                        </a:rPr>
                        <a:t>800 l / </a:t>
                      </a:r>
                      <a:r>
                        <a:rPr lang="en-US" sz="2800">
                          <a:latin typeface="Times New Roman"/>
                        </a:rPr>
                        <a:t>min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3100"/>
                        </a:lnSpc>
                      </a:pPr>
                      <a:r>
                        <a:rPr lang="de" sz="2800" dirty="0">
                          <a:latin typeface="Times New Roman"/>
                        </a:rPr>
                        <a:t>B / B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20819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D636F038-7C26-4991-9889-8BD3F5D3F9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5866" y="1341233"/>
            <a:ext cx="3952365" cy="2833645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06952279-765C-41F6-AF0D-7F4DCD603A3D}"/>
              </a:ext>
            </a:extLst>
          </p:cNvPr>
          <p:cNvSpPr/>
          <p:nvPr/>
        </p:nvSpPr>
        <p:spPr>
          <a:xfrm>
            <a:off x="1341024" y="2172507"/>
            <a:ext cx="1719072" cy="28651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marL="0" marR="0" lvl="0" indent="-3937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Knaggenteil B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4BD3079B-D57B-47D3-86BE-7799A5A7E862}"/>
              </a:ext>
            </a:extLst>
          </p:cNvPr>
          <p:cNvSpPr txBox="1"/>
          <p:nvPr/>
        </p:nvSpPr>
        <p:spPr>
          <a:xfrm>
            <a:off x="2626428" y="879568"/>
            <a:ext cx="3243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Systemtrenner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1FF3DFC3-8D63-4CC0-ACF0-D576E7B9E382}"/>
              </a:ext>
            </a:extLst>
          </p:cNvPr>
          <p:cNvCxnSpPr>
            <a:cxnSpLocks/>
          </p:cNvCxnSpPr>
          <p:nvPr/>
        </p:nvCxnSpPr>
        <p:spPr>
          <a:xfrm>
            <a:off x="3131840" y="2283718"/>
            <a:ext cx="2016224" cy="17530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C8B2689C-928B-4A51-9E96-AFF0762BE1E9}"/>
              </a:ext>
            </a:extLst>
          </p:cNvPr>
          <p:cNvCxnSpPr>
            <a:cxnSpLocks/>
          </p:cNvCxnSpPr>
          <p:nvPr/>
        </p:nvCxnSpPr>
        <p:spPr>
          <a:xfrm flipV="1">
            <a:off x="2569398" y="3219822"/>
            <a:ext cx="4162842" cy="54937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>
            <a:extLst>
              <a:ext uri="{FF2B5EF4-FFF2-40B4-BE49-F238E27FC236}">
                <a16:creationId xmlns:a16="http://schemas.microsoft.com/office/drawing/2014/main" id="{BB343CE0-0506-46B0-B47E-9CD80D4A10F7}"/>
              </a:ext>
            </a:extLst>
          </p:cNvPr>
          <p:cNvSpPr/>
          <p:nvPr/>
        </p:nvSpPr>
        <p:spPr>
          <a:xfrm>
            <a:off x="1341024" y="2667747"/>
            <a:ext cx="2829696" cy="3657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0" marR="0" lvl="0" indent="-393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6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Druchflussrichtung</a:t>
            </a: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9A2F05E9-3CE2-4AC5-965F-3401C6F4FE31}"/>
              </a:ext>
            </a:extLst>
          </p:cNvPr>
          <p:cNvSpPr/>
          <p:nvPr/>
        </p:nvSpPr>
        <p:spPr>
          <a:xfrm>
            <a:off x="1341024" y="1744786"/>
            <a:ext cx="3243072" cy="35966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0" marR="0" lvl="0" indent="-393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" sz="1600" dirty="0">
                <a:solidFill>
                  <a:prstClr val="black"/>
                </a:solidFill>
                <a:latin typeface="Times New Roman"/>
              </a:rPr>
              <a:t>Festkupplung B</a:t>
            </a:r>
            <a:endParaRPr kumimoji="0" lang="d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E0E4B1A8-C731-43DC-851C-DEE8B7A5F94E}"/>
              </a:ext>
            </a:extLst>
          </p:cNvPr>
          <p:cNvCxnSpPr>
            <a:cxnSpLocks/>
          </p:cNvCxnSpPr>
          <p:nvPr/>
        </p:nvCxnSpPr>
        <p:spPr>
          <a:xfrm flipV="1">
            <a:off x="3074473" y="1851670"/>
            <a:ext cx="4377847" cy="5033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hteck 47">
            <a:extLst>
              <a:ext uri="{FF2B5EF4-FFF2-40B4-BE49-F238E27FC236}">
                <a16:creationId xmlns:a16="http://schemas.microsoft.com/office/drawing/2014/main" id="{C150ACCB-07E8-4E93-9277-CA6193635803}"/>
              </a:ext>
            </a:extLst>
          </p:cNvPr>
          <p:cNvSpPr/>
          <p:nvPr/>
        </p:nvSpPr>
        <p:spPr>
          <a:xfrm>
            <a:off x="1331640" y="3604576"/>
            <a:ext cx="2829696" cy="3657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0" marR="0" lvl="0" indent="-393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6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Gehäuse</a:t>
            </a:r>
          </a:p>
        </p:txBody>
      </p:sp>
      <p:cxnSp>
        <p:nvCxnSpPr>
          <p:cNvPr id="50" name="Gerade Verbindung mit Pfeil 49">
            <a:extLst>
              <a:ext uri="{FF2B5EF4-FFF2-40B4-BE49-F238E27FC236}">
                <a16:creationId xmlns:a16="http://schemas.microsoft.com/office/drawing/2014/main" id="{4AF6B2DD-B065-48AE-A1F3-8179B45D16A2}"/>
              </a:ext>
            </a:extLst>
          </p:cNvPr>
          <p:cNvCxnSpPr>
            <a:cxnSpLocks/>
          </p:cNvCxnSpPr>
          <p:nvPr/>
        </p:nvCxnSpPr>
        <p:spPr>
          <a:xfrm>
            <a:off x="3419872" y="2787774"/>
            <a:ext cx="3024336" cy="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519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/>
      <p:bldP spid="26" grpId="0"/>
      <p:bldP spid="4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48504DA-F1FC-41CA-89E7-DBC4FC2330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765" y="1351708"/>
            <a:ext cx="5238470" cy="3609633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4BD3079B-D57B-47D3-86BE-7799A5A7E862}"/>
              </a:ext>
            </a:extLst>
          </p:cNvPr>
          <p:cNvSpPr txBox="1"/>
          <p:nvPr/>
        </p:nvSpPr>
        <p:spPr>
          <a:xfrm>
            <a:off x="2626428" y="879568"/>
            <a:ext cx="3243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Systemtrenner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92442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744B3995-60A9-4C86-96C1-FA56E5D11A40}"/>
              </a:ext>
            </a:extLst>
          </p:cNvPr>
          <p:cNvSpPr/>
          <p:nvPr/>
        </p:nvSpPr>
        <p:spPr>
          <a:xfrm>
            <a:off x="611560" y="1347614"/>
            <a:ext cx="8229600" cy="2084814"/>
          </a:xfrm>
          <a:prstGeom prst="rect">
            <a:avLst/>
          </a:prstGeom>
        </p:spPr>
        <p:txBody>
          <a:bodyPr lIns="0" tIns="0" rIns="0" bIns="0">
            <a:normAutofit fontScale="97500"/>
          </a:bodyPr>
          <a:lstStyle/>
          <a:p>
            <a:pPr marL="285750" lvl="0" indent="-285750"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prstClr val="black"/>
                </a:solidFill>
              </a:rPr>
              <a:t>Dient ausschließlich der Wasserentnahme aus dem Trinkwassernetz</a:t>
            </a:r>
          </a:p>
          <a:p>
            <a:pPr marL="285750" lvl="0" indent="-285750"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prstClr val="black"/>
                </a:solidFill>
              </a:rPr>
              <a:t>Verhindert Rückschläge und Druckwellen im </a:t>
            </a:r>
            <a:r>
              <a:rPr lang="de-DE" sz="1600" dirty="0" err="1">
                <a:solidFill>
                  <a:prstClr val="black"/>
                </a:solidFill>
              </a:rPr>
              <a:t>Trinkwasernetz</a:t>
            </a:r>
            <a:endParaRPr lang="de-DE" sz="1600" dirty="0">
              <a:solidFill>
                <a:prstClr val="black"/>
              </a:solidFill>
            </a:endParaRPr>
          </a:p>
          <a:p>
            <a:pPr marL="285750" lvl="0" indent="-285750"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prstClr val="black"/>
                </a:solidFill>
              </a:rPr>
              <a:t>Verhindert das Zurückfließen von Löschwasser</a:t>
            </a:r>
          </a:p>
          <a:p>
            <a:pPr marL="285750" lvl="0" indent="-285750">
              <a:spcAft>
                <a:spcPts val="350"/>
              </a:spcAft>
              <a:buFont typeface="Arial" panose="020B0604020202020204" pitchFamily="34" charset="0"/>
              <a:buChar char="•"/>
            </a:pPr>
            <a:endParaRPr kumimoji="0" lang="d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08FD7A3-63E1-469C-BC13-D7F9082B68A2}"/>
              </a:ext>
            </a:extLst>
          </p:cNvPr>
          <p:cNvSpPr/>
          <p:nvPr/>
        </p:nvSpPr>
        <p:spPr>
          <a:xfrm>
            <a:off x="1069848" y="2643758"/>
            <a:ext cx="8037576" cy="1432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910"/>
              </a:spcBef>
              <a:spcAft>
                <a:spcPts val="35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4A86090-BE49-486D-A604-15AA9429FB04}"/>
              </a:ext>
            </a:extLst>
          </p:cNvPr>
          <p:cNvSpPr txBox="1"/>
          <p:nvPr/>
        </p:nvSpPr>
        <p:spPr>
          <a:xfrm>
            <a:off x="1093602" y="703724"/>
            <a:ext cx="6956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err="1">
                <a:solidFill>
                  <a:prstClr val="black"/>
                </a:solidFill>
              </a:rPr>
              <a:t>Systemtrenner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Hinweise</a:t>
            </a:r>
          </a:p>
        </p:txBody>
      </p:sp>
    </p:spTree>
    <p:extLst>
      <p:ext uri="{BB962C8B-B14F-4D97-AF65-F5344CB8AC3E}">
        <p14:creationId xmlns:p14="http://schemas.microsoft.com/office/powerpoint/2010/main" val="141368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65B3A2-2428-4B7F-9EE4-982AF549D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43558"/>
            <a:ext cx="8229600" cy="450050"/>
          </a:xfrm>
        </p:spPr>
        <p:txBody>
          <a:bodyPr>
            <a:normAutofit fontScale="90000"/>
          </a:bodyPr>
          <a:lstStyle/>
          <a:p>
            <a:r>
              <a:rPr lang="de-DE" dirty="0"/>
              <a:t>Zur Wasserentnahme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831D58F-7D6B-4DBE-99F1-E7C3551B2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95686"/>
            <a:ext cx="8229600" cy="2562932"/>
          </a:xfrm>
        </p:spPr>
        <p:txBody>
          <a:bodyPr>
            <a:noAutofit/>
          </a:bodyPr>
          <a:lstStyle/>
          <a:p>
            <a:pPr indent="0"/>
            <a:r>
              <a:rPr lang="de" sz="1600" dirty="0"/>
              <a:t>Saugkorb (DIN 14 362)</a:t>
            </a:r>
          </a:p>
          <a:p>
            <a:pPr indent="0"/>
            <a:r>
              <a:rPr lang="de" sz="1600" dirty="0"/>
              <a:t>Kellersaugkorb (nicht genormt)</a:t>
            </a:r>
          </a:p>
          <a:p>
            <a:pPr indent="0"/>
            <a:r>
              <a:rPr lang="de" sz="1600" dirty="0"/>
              <a:t>Standrohr (2B) (DIN 14 375)</a:t>
            </a:r>
          </a:p>
        </p:txBody>
      </p:sp>
    </p:spTree>
    <p:extLst>
      <p:ext uri="{BB962C8B-B14F-4D97-AF65-F5344CB8AC3E}">
        <p14:creationId xmlns:p14="http://schemas.microsoft.com/office/powerpoint/2010/main" val="931858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65B3A2-2428-4B7F-9EE4-982AF549D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43558"/>
            <a:ext cx="8229600" cy="450050"/>
          </a:xfrm>
        </p:spPr>
        <p:txBody>
          <a:bodyPr>
            <a:normAutofit fontScale="90000"/>
          </a:bodyPr>
          <a:lstStyle/>
          <a:p>
            <a:r>
              <a:rPr lang="de-DE" dirty="0"/>
              <a:t>Zur Wasserabgabe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831D58F-7D6B-4DBE-99F1-E7C3551B2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93608"/>
            <a:ext cx="8229600" cy="3510390"/>
          </a:xfrm>
        </p:spPr>
        <p:txBody>
          <a:bodyPr>
            <a:noAutofit/>
          </a:bodyPr>
          <a:lstStyle/>
          <a:p>
            <a:pPr marL="628650" indent="-285750"/>
            <a:r>
              <a:rPr lang="de-DE" sz="1600" dirty="0"/>
              <a:t>Stützkrümmer (DIN 14 368)</a:t>
            </a:r>
          </a:p>
          <a:p>
            <a:pPr marL="628650" indent="-285750"/>
            <a:r>
              <a:rPr lang="de-DE" sz="1600" dirty="0"/>
              <a:t>Mehrzweckstrahlrohr (DIN 14365)</a:t>
            </a:r>
          </a:p>
          <a:p>
            <a:pPr marL="628650" indent="-285750"/>
            <a:r>
              <a:rPr lang="de-DE" sz="1600" dirty="0"/>
              <a:t>Hohlstrahlrohr (DIN 14367)</a:t>
            </a:r>
          </a:p>
          <a:p>
            <a:pPr marL="628650" indent="-285750"/>
            <a:r>
              <a:rPr lang="de-DE" sz="1600" dirty="0"/>
              <a:t>F500 Strahlrohr</a:t>
            </a:r>
          </a:p>
          <a:p>
            <a:pPr marL="628650" indent="-285750"/>
            <a:r>
              <a:rPr lang="de-DE" sz="1600" dirty="0"/>
              <a:t>Leichtschaumrohr</a:t>
            </a:r>
            <a:br>
              <a:rPr lang="de-DE" sz="1600" dirty="0"/>
            </a:br>
            <a:r>
              <a:rPr lang="de-DE" sz="1600" dirty="0"/>
              <a:t>Mittelschaumrohr</a:t>
            </a:r>
            <a:br>
              <a:rPr lang="de-DE" sz="1600" dirty="0"/>
            </a:br>
            <a:r>
              <a:rPr lang="de-DE" sz="1600" dirty="0"/>
              <a:t>Schwerschaumrohr</a:t>
            </a:r>
          </a:p>
          <a:p>
            <a:pPr marL="628650" indent="-285750"/>
            <a:r>
              <a:rPr lang="de-DE" sz="1600" dirty="0"/>
              <a:t>Wasserringmonitor</a:t>
            </a:r>
          </a:p>
          <a:p>
            <a:pPr marL="628650" indent="-285750"/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422918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7C0D6257-A1F1-4C3F-8C4A-2FE261809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915060"/>
            <a:ext cx="4341181" cy="2994428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E6EAE4CE-EAE8-4BA5-AEB4-4CA0F041C95A}"/>
              </a:ext>
            </a:extLst>
          </p:cNvPr>
          <p:cNvSpPr/>
          <p:nvPr/>
        </p:nvSpPr>
        <p:spPr>
          <a:xfrm>
            <a:off x="1473484" y="3361742"/>
            <a:ext cx="2829696" cy="3657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0" marR="0" lvl="0" indent="-393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6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Festkupplung B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06952279-765C-41F6-AF0D-7F4DCD603A3D}"/>
              </a:ext>
            </a:extLst>
          </p:cNvPr>
          <p:cNvSpPr/>
          <p:nvPr/>
        </p:nvSpPr>
        <p:spPr>
          <a:xfrm>
            <a:off x="1426809" y="1950896"/>
            <a:ext cx="1719072" cy="28651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marL="0" marR="0" lvl="0" indent="-3937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Griff mit Handschutz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6C5CCB73-357B-4A0E-B7D8-9C9E96202429}"/>
              </a:ext>
            </a:extLst>
          </p:cNvPr>
          <p:cNvSpPr/>
          <p:nvPr/>
        </p:nvSpPr>
        <p:spPr>
          <a:xfrm>
            <a:off x="1426588" y="1601529"/>
            <a:ext cx="3243072" cy="35966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0" marR="0" lvl="0" indent="-393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" sz="1600" dirty="0">
                <a:solidFill>
                  <a:prstClr val="black"/>
                </a:solidFill>
                <a:latin typeface="Times New Roman"/>
              </a:rPr>
              <a:t>Knaggenteil B</a:t>
            </a:r>
            <a:endParaRPr kumimoji="0" lang="d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4BD3079B-D57B-47D3-86BE-7799A5A7E862}"/>
              </a:ext>
            </a:extLst>
          </p:cNvPr>
          <p:cNvSpPr txBox="1"/>
          <p:nvPr/>
        </p:nvSpPr>
        <p:spPr>
          <a:xfrm>
            <a:off x="3189228" y="817626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de-DE" sz="2400" b="1" dirty="0">
                <a:solidFill>
                  <a:prstClr val="black"/>
                </a:solidFill>
              </a:rPr>
              <a:t>Stützkrümmer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A2F0C424-D6E8-4996-9855-729B5277ED39}"/>
              </a:ext>
            </a:extLst>
          </p:cNvPr>
          <p:cNvCxnSpPr>
            <a:cxnSpLocks/>
          </p:cNvCxnSpPr>
          <p:nvPr/>
        </p:nvCxnSpPr>
        <p:spPr>
          <a:xfrm>
            <a:off x="3419872" y="1713718"/>
            <a:ext cx="4824536" cy="28509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1FF3DFC3-8D63-4CC0-ACF0-D576E7B9E382}"/>
              </a:ext>
            </a:extLst>
          </p:cNvPr>
          <p:cNvCxnSpPr>
            <a:cxnSpLocks/>
          </p:cNvCxnSpPr>
          <p:nvPr/>
        </p:nvCxnSpPr>
        <p:spPr>
          <a:xfrm>
            <a:off x="3707904" y="2094152"/>
            <a:ext cx="2016224" cy="35422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C8B2689C-928B-4A51-9E96-AFF0762BE1E9}"/>
              </a:ext>
            </a:extLst>
          </p:cNvPr>
          <p:cNvCxnSpPr>
            <a:cxnSpLocks/>
          </p:cNvCxnSpPr>
          <p:nvPr/>
        </p:nvCxnSpPr>
        <p:spPr>
          <a:xfrm>
            <a:off x="2627784" y="2799575"/>
            <a:ext cx="4114806" cy="22109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C70FB786-A9ED-4B22-B333-5B92375FF7CB}"/>
              </a:ext>
            </a:extLst>
          </p:cNvPr>
          <p:cNvCxnSpPr>
            <a:cxnSpLocks/>
          </p:cNvCxnSpPr>
          <p:nvPr/>
        </p:nvCxnSpPr>
        <p:spPr>
          <a:xfrm>
            <a:off x="3419872" y="3507854"/>
            <a:ext cx="2160240" cy="35794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hteck 16">
            <a:extLst>
              <a:ext uri="{FF2B5EF4-FFF2-40B4-BE49-F238E27FC236}">
                <a16:creationId xmlns:a16="http://schemas.microsoft.com/office/drawing/2014/main" id="{3D5B5016-D23C-4629-A278-66B497BDAEB7}"/>
              </a:ext>
            </a:extLst>
          </p:cNvPr>
          <p:cNvSpPr/>
          <p:nvPr/>
        </p:nvSpPr>
        <p:spPr>
          <a:xfrm>
            <a:off x="1426809" y="2656319"/>
            <a:ext cx="1719072" cy="28651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marL="0" marR="0" lvl="0" indent="-3937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Gehäuse</a:t>
            </a:r>
          </a:p>
        </p:txBody>
      </p:sp>
    </p:spTree>
    <p:extLst>
      <p:ext uri="{BB962C8B-B14F-4D97-AF65-F5344CB8AC3E}">
        <p14:creationId xmlns:p14="http://schemas.microsoft.com/office/powerpoint/2010/main" val="56586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744B3995-60A9-4C86-96C1-FA56E5D11A40}"/>
              </a:ext>
            </a:extLst>
          </p:cNvPr>
          <p:cNvSpPr/>
          <p:nvPr/>
        </p:nvSpPr>
        <p:spPr>
          <a:xfrm>
            <a:off x="611560" y="1347614"/>
            <a:ext cx="8229600" cy="2084814"/>
          </a:xfrm>
          <a:prstGeom prst="rect">
            <a:avLst/>
          </a:prstGeom>
        </p:spPr>
        <p:txBody>
          <a:bodyPr lIns="0" tIns="0" rIns="0" bIns="0">
            <a:normAutofit fontScale="97500"/>
          </a:bodyPr>
          <a:lstStyle/>
          <a:p>
            <a:pPr marL="285750" lvl="0" indent="-285750"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prstClr val="black"/>
                </a:solidFill>
              </a:rPr>
              <a:t>Leitet die Rückstoßkraft des Wassers über die Schlauchleitung zum Boden.</a:t>
            </a:r>
          </a:p>
          <a:p>
            <a:pPr marL="285750" lvl="0" indent="-285750"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prstClr val="black"/>
                </a:solidFill>
              </a:rPr>
              <a:t>Das BM-Rohr kann dadurch von 2 statt 3 Feuerwehrleuten geführt werden.</a:t>
            </a:r>
          </a:p>
          <a:p>
            <a:pPr marL="285750" lvl="0" indent="-285750"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prstClr val="black"/>
                </a:solidFill>
              </a:rPr>
              <a:t>Kann als Einfüllkante benutzt werden</a:t>
            </a:r>
          </a:p>
          <a:p>
            <a:pPr marL="285750" lvl="0" indent="-285750"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prstClr val="black"/>
                </a:solidFill>
              </a:rPr>
              <a:t>Zum Schutz von B-Leitungen an Kanten</a:t>
            </a:r>
          </a:p>
          <a:p>
            <a:pPr marL="431800" marR="0" lvl="0" indent="-431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5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08FD7A3-63E1-469C-BC13-D7F9082B68A2}"/>
              </a:ext>
            </a:extLst>
          </p:cNvPr>
          <p:cNvSpPr/>
          <p:nvPr/>
        </p:nvSpPr>
        <p:spPr>
          <a:xfrm>
            <a:off x="1069848" y="2643758"/>
            <a:ext cx="8037576" cy="1432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910"/>
              </a:spcBef>
              <a:spcAft>
                <a:spcPts val="35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4A86090-BE49-486D-A604-15AA9429FB04}"/>
              </a:ext>
            </a:extLst>
          </p:cNvPr>
          <p:cNvSpPr txBox="1"/>
          <p:nvPr/>
        </p:nvSpPr>
        <p:spPr>
          <a:xfrm>
            <a:off x="2116418" y="836349"/>
            <a:ext cx="4911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2400" b="1" dirty="0">
                <a:solidFill>
                  <a:prstClr val="black"/>
                </a:solidFill>
              </a:rPr>
              <a:t>Stützkrümmer 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Einsatzmöglichkeiten</a:t>
            </a:r>
          </a:p>
        </p:txBody>
      </p:sp>
    </p:spTree>
    <p:extLst>
      <p:ext uri="{BB962C8B-B14F-4D97-AF65-F5344CB8AC3E}">
        <p14:creationId xmlns:p14="http://schemas.microsoft.com/office/powerpoint/2010/main" val="29270594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D8969E03-FCB8-468E-9115-CAC35F567E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2947" y="965040"/>
            <a:ext cx="1590918" cy="4023784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E6EAE4CE-EAE8-4BA5-AEB4-4CA0F041C95A}"/>
              </a:ext>
            </a:extLst>
          </p:cNvPr>
          <p:cNvSpPr/>
          <p:nvPr/>
        </p:nvSpPr>
        <p:spPr>
          <a:xfrm>
            <a:off x="1418268" y="3147814"/>
            <a:ext cx="2829696" cy="3657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0" marR="0" lvl="0" indent="-393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6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Gehäuse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06952279-765C-41F6-AF0D-7F4DCD603A3D}"/>
              </a:ext>
            </a:extLst>
          </p:cNvPr>
          <p:cNvSpPr/>
          <p:nvPr/>
        </p:nvSpPr>
        <p:spPr>
          <a:xfrm>
            <a:off x="1403648" y="1928291"/>
            <a:ext cx="1719072" cy="28651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marL="0" marR="0" lvl="0" indent="-3937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Rohrstück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6C5CCB73-357B-4A0E-B7D8-9C9E96202429}"/>
              </a:ext>
            </a:extLst>
          </p:cNvPr>
          <p:cNvSpPr/>
          <p:nvPr/>
        </p:nvSpPr>
        <p:spPr>
          <a:xfrm>
            <a:off x="1410849" y="1629138"/>
            <a:ext cx="3243072" cy="35966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0" marR="0" lvl="0" indent="-393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Düse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4BD3079B-D57B-47D3-86BE-7799A5A7E862}"/>
              </a:ext>
            </a:extLst>
          </p:cNvPr>
          <p:cNvSpPr txBox="1"/>
          <p:nvPr/>
        </p:nvSpPr>
        <p:spPr>
          <a:xfrm>
            <a:off x="2626428" y="879568"/>
            <a:ext cx="3243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de-DE" sz="2400" b="1" dirty="0">
                <a:solidFill>
                  <a:prstClr val="black"/>
                </a:solidFill>
              </a:rPr>
              <a:t>Mehrzweckstrahlrohr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A2F0C424-D6E8-4996-9855-729B5277ED39}"/>
              </a:ext>
            </a:extLst>
          </p:cNvPr>
          <p:cNvCxnSpPr>
            <a:cxnSpLocks/>
          </p:cNvCxnSpPr>
          <p:nvPr/>
        </p:nvCxnSpPr>
        <p:spPr>
          <a:xfrm>
            <a:off x="2818496" y="2024804"/>
            <a:ext cx="4777840" cy="57097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1FF3DFC3-8D63-4CC0-ACF0-D576E7B9E382}"/>
              </a:ext>
            </a:extLst>
          </p:cNvPr>
          <p:cNvCxnSpPr>
            <a:cxnSpLocks/>
          </p:cNvCxnSpPr>
          <p:nvPr/>
        </p:nvCxnSpPr>
        <p:spPr>
          <a:xfrm>
            <a:off x="3707904" y="3710418"/>
            <a:ext cx="3528392" cy="99056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C8B2689C-928B-4A51-9E96-AFF0762BE1E9}"/>
              </a:ext>
            </a:extLst>
          </p:cNvPr>
          <p:cNvCxnSpPr>
            <a:cxnSpLocks/>
          </p:cNvCxnSpPr>
          <p:nvPr/>
        </p:nvCxnSpPr>
        <p:spPr>
          <a:xfrm>
            <a:off x="2915816" y="2995582"/>
            <a:ext cx="4752528" cy="99236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C70FB786-A9ED-4B22-B333-5B92375FF7CB}"/>
              </a:ext>
            </a:extLst>
          </p:cNvPr>
          <p:cNvCxnSpPr>
            <a:cxnSpLocks/>
          </p:cNvCxnSpPr>
          <p:nvPr/>
        </p:nvCxnSpPr>
        <p:spPr>
          <a:xfrm>
            <a:off x="3032385" y="2670996"/>
            <a:ext cx="3801974" cy="56260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>
            <a:extLst>
              <a:ext uri="{FF2B5EF4-FFF2-40B4-BE49-F238E27FC236}">
                <a16:creationId xmlns:a16="http://schemas.microsoft.com/office/drawing/2014/main" id="{BB343CE0-0506-46B0-B47E-9CD80D4A10F7}"/>
              </a:ext>
            </a:extLst>
          </p:cNvPr>
          <p:cNvSpPr/>
          <p:nvPr/>
        </p:nvSpPr>
        <p:spPr>
          <a:xfrm>
            <a:off x="1403648" y="2505839"/>
            <a:ext cx="2829696" cy="3657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0" marR="0" lvl="0" indent="-393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6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Absperrorgan</a:t>
            </a:r>
          </a:p>
        </p:txBody>
      </p: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59197D5E-71E1-432B-8515-56D2A15761F8}"/>
              </a:ext>
            </a:extLst>
          </p:cNvPr>
          <p:cNvCxnSpPr>
            <a:cxnSpLocks/>
          </p:cNvCxnSpPr>
          <p:nvPr/>
        </p:nvCxnSpPr>
        <p:spPr>
          <a:xfrm>
            <a:off x="2915816" y="3308815"/>
            <a:ext cx="4445670" cy="109190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hteck 25">
            <a:extLst>
              <a:ext uri="{FF2B5EF4-FFF2-40B4-BE49-F238E27FC236}">
                <a16:creationId xmlns:a16="http://schemas.microsoft.com/office/drawing/2014/main" id="{9A2F05E9-3CE2-4AC5-965F-3401C6F4FE31}"/>
              </a:ext>
            </a:extLst>
          </p:cNvPr>
          <p:cNvSpPr/>
          <p:nvPr/>
        </p:nvSpPr>
        <p:spPr>
          <a:xfrm>
            <a:off x="1403648" y="1349056"/>
            <a:ext cx="3243072" cy="35966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0" marR="0" lvl="0" indent="-393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" sz="1600" dirty="0">
                <a:solidFill>
                  <a:prstClr val="black"/>
                </a:solidFill>
                <a:latin typeface="Times New Roman"/>
              </a:rPr>
              <a:t>Mundstück</a:t>
            </a:r>
            <a:endParaRPr kumimoji="0" lang="d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E0E4B1A8-C731-43DC-851C-DEE8B7A5F94E}"/>
              </a:ext>
            </a:extLst>
          </p:cNvPr>
          <p:cNvCxnSpPr>
            <a:cxnSpLocks/>
          </p:cNvCxnSpPr>
          <p:nvPr/>
        </p:nvCxnSpPr>
        <p:spPr>
          <a:xfrm flipV="1">
            <a:off x="2833116" y="1155554"/>
            <a:ext cx="4763220" cy="34459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20FFB0AD-18E4-414F-824F-8E04B2CB8EB8}"/>
              </a:ext>
            </a:extLst>
          </p:cNvPr>
          <p:cNvCxnSpPr>
            <a:cxnSpLocks/>
          </p:cNvCxnSpPr>
          <p:nvPr/>
        </p:nvCxnSpPr>
        <p:spPr>
          <a:xfrm flipV="1">
            <a:off x="2818496" y="1367196"/>
            <a:ext cx="4849848" cy="38139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hteck 24">
            <a:extLst>
              <a:ext uri="{FF2B5EF4-FFF2-40B4-BE49-F238E27FC236}">
                <a16:creationId xmlns:a16="http://schemas.microsoft.com/office/drawing/2014/main" id="{9C362664-0F4F-4280-BF0C-20A41C2C58D7}"/>
              </a:ext>
            </a:extLst>
          </p:cNvPr>
          <p:cNvSpPr/>
          <p:nvPr/>
        </p:nvSpPr>
        <p:spPr>
          <a:xfrm>
            <a:off x="1403229" y="2838091"/>
            <a:ext cx="2829696" cy="3657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0" marR="0" lvl="0" indent="-393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6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Drallkörper</a:t>
            </a: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34793301-1E0D-4480-9C2D-9C58811CF33E}"/>
              </a:ext>
            </a:extLst>
          </p:cNvPr>
          <p:cNvSpPr/>
          <p:nvPr/>
        </p:nvSpPr>
        <p:spPr>
          <a:xfrm>
            <a:off x="1418268" y="3465373"/>
            <a:ext cx="2829696" cy="3657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0" marR="0" lvl="0" indent="-393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6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Festkupplung B, C, D</a:t>
            </a:r>
          </a:p>
        </p:txBody>
      </p:sp>
    </p:spTree>
    <p:extLst>
      <p:ext uri="{BB962C8B-B14F-4D97-AF65-F5344CB8AC3E}">
        <p14:creationId xmlns:p14="http://schemas.microsoft.com/office/powerpoint/2010/main" val="4094518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  <p:bldP spid="19" grpId="0"/>
      <p:bldP spid="26" grpId="0"/>
      <p:bldP spid="25" grpId="0"/>
      <p:bldP spid="3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208FD7A3-63E1-469C-BC13-D7F9082B68A2}"/>
              </a:ext>
            </a:extLst>
          </p:cNvPr>
          <p:cNvSpPr/>
          <p:nvPr/>
        </p:nvSpPr>
        <p:spPr>
          <a:xfrm>
            <a:off x="1069848" y="2643758"/>
            <a:ext cx="8037576" cy="1432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910"/>
              </a:spcBef>
              <a:spcAft>
                <a:spcPts val="35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4A86090-BE49-486D-A604-15AA9429FB04}"/>
              </a:ext>
            </a:extLst>
          </p:cNvPr>
          <p:cNvSpPr txBox="1"/>
          <p:nvPr/>
        </p:nvSpPr>
        <p:spPr>
          <a:xfrm>
            <a:off x="1093602" y="703724"/>
            <a:ext cx="6956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prstClr val="black"/>
                </a:solidFill>
              </a:rPr>
              <a:t>Mehrzweckstrahlrohr 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Einsatzmöglichkeiten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FD649D54-4E6B-426F-A04C-6BFD9DD4E93F}"/>
              </a:ext>
            </a:extLst>
          </p:cNvPr>
          <p:cNvSpPr/>
          <p:nvPr/>
        </p:nvSpPr>
        <p:spPr>
          <a:xfrm>
            <a:off x="611560" y="1347614"/>
            <a:ext cx="8229600" cy="2084814"/>
          </a:xfrm>
          <a:prstGeom prst="rect">
            <a:avLst/>
          </a:prstGeom>
        </p:spPr>
        <p:txBody>
          <a:bodyPr lIns="0" tIns="0" rIns="0" bIns="0">
            <a:normAutofit fontScale="97500"/>
          </a:bodyPr>
          <a:lstStyle/>
          <a:p>
            <a:pPr marL="285750" lvl="0" indent="-285750"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prstClr val="black"/>
                </a:solidFill>
              </a:rPr>
              <a:t>Zum Löschen mit Sprüh und Vollstrahl</a:t>
            </a:r>
          </a:p>
          <a:p>
            <a:pPr marL="285750" lvl="0" indent="-285750"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prstClr val="black"/>
                </a:solidFill>
              </a:rPr>
              <a:t>Zum Gegendruckaufbauen beim lenzen von Wasser</a:t>
            </a:r>
          </a:p>
          <a:p>
            <a:pPr marL="431800" marR="0" lvl="0" indent="-431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5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Grafik 2" descr="Ein Bild, das Gras, draußen, Person, Baseball enthält.&#10;&#10;Automatisch generierte Beschreibung">
            <a:extLst>
              <a:ext uri="{FF2B5EF4-FFF2-40B4-BE49-F238E27FC236}">
                <a16:creationId xmlns:a16="http://schemas.microsoft.com/office/drawing/2014/main" id="{5B806A9B-34B1-4AD9-97F5-109A022471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347614"/>
            <a:ext cx="2470286" cy="3293715"/>
          </a:xfrm>
          <a:prstGeom prst="rect">
            <a:avLst/>
          </a:prstGeom>
        </p:spPr>
      </p:pic>
      <p:pic>
        <p:nvPicPr>
          <p:cNvPr id="8" name="Grafik 7" descr="Ein Bild, das Person, draußen, Kind, Junge enthält.&#10;&#10;Automatisch generierte Beschreibung">
            <a:extLst>
              <a:ext uri="{FF2B5EF4-FFF2-40B4-BE49-F238E27FC236}">
                <a16:creationId xmlns:a16="http://schemas.microsoft.com/office/drawing/2014/main" id="{E947F0BA-2D6D-47F8-8A7C-0C1EF1B360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11710"/>
            <a:ext cx="3596110" cy="269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6158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B4A86090-BE49-486D-A604-15AA9429FB04}"/>
              </a:ext>
            </a:extLst>
          </p:cNvPr>
          <p:cNvSpPr txBox="1"/>
          <p:nvPr/>
        </p:nvSpPr>
        <p:spPr>
          <a:xfrm>
            <a:off x="1093602" y="703724"/>
            <a:ext cx="6956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prstClr val="black"/>
                </a:solidFill>
              </a:rPr>
              <a:t>Mehrzweckstrahlrohr 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Betriebsmodi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A06D6D0-2346-4F78-A83A-AB7BF912F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595" y="1274863"/>
            <a:ext cx="1398836" cy="356255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5A57B90-A4DF-4F1B-9217-B8E23C2EA4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95" y="1274864"/>
            <a:ext cx="1184497" cy="363456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17C3E156-A5E6-40AA-89BE-A8C71C4AAD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1920" y="1274864"/>
            <a:ext cx="2738433" cy="3562553"/>
          </a:xfrm>
          <a:prstGeom prst="rect">
            <a:avLst/>
          </a:prstGeom>
        </p:spPr>
      </p:pic>
      <p:pic>
        <p:nvPicPr>
          <p:cNvPr id="4" name="Grafik 3" descr="Ein Bild, das draußen, Gras, Person, stehend enthält.&#10;&#10;Automatisch generierte Beschreibung">
            <a:extLst>
              <a:ext uri="{FF2B5EF4-FFF2-40B4-BE49-F238E27FC236}">
                <a16:creationId xmlns:a16="http://schemas.microsoft.com/office/drawing/2014/main" id="{4A298961-B0E8-4D58-BA88-96B6A548A4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078" y="918954"/>
            <a:ext cx="2347362" cy="176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82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208FD7A3-63E1-469C-BC13-D7F9082B68A2}"/>
              </a:ext>
            </a:extLst>
          </p:cNvPr>
          <p:cNvSpPr/>
          <p:nvPr/>
        </p:nvSpPr>
        <p:spPr>
          <a:xfrm>
            <a:off x="1069848" y="2643758"/>
            <a:ext cx="8037576" cy="1432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910"/>
              </a:spcBef>
              <a:spcAft>
                <a:spcPts val="35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6DFAEA9-AD20-4F07-B325-ADFD7D424F7C}"/>
              </a:ext>
            </a:extLst>
          </p:cNvPr>
          <p:cNvSpPr txBox="1"/>
          <p:nvPr/>
        </p:nvSpPr>
        <p:spPr>
          <a:xfrm>
            <a:off x="1093602" y="703724"/>
            <a:ext cx="6956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prstClr val="black"/>
                </a:solidFill>
              </a:rPr>
              <a:t>Mehrzweckstrahlrohr </a:t>
            </a:r>
            <a:r>
              <a:rPr lang="de-DE" sz="2400" b="1" dirty="0">
                <a:solidFill>
                  <a:prstClr val="black"/>
                </a:solidFill>
                <a:latin typeface="Calibri"/>
              </a:rPr>
              <a:t>Hinweise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" name="Tabelle 6">
            <a:extLst>
              <a:ext uri="{FF2B5EF4-FFF2-40B4-BE49-F238E27FC236}">
                <a16:creationId xmlns:a16="http://schemas.microsoft.com/office/drawing/2014/main" id="{764EECFA-B76B-41E0-9539-8DCAFD2A57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004551"/>
              </p:ext>
            </p:extLst>
          </p:nvPr>
        </p:nvGraphicFramePr>
        <p:xfrm>
          <a:off x="1547664" y="1635646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1829474244"/>
                    </a:ext>
                  </a:extLst>
                </a:gridCol>
                <a:gridCol w="1450032">
                  <a:extLst>
                    <a:ext uri="{9D8B030D-6E8A-4147-A177-3AD203B41FA5}">
                      <a16:colId xmlns:a16="http://schemas.microsoft.com/office/drawing/2014/main" val="1443992931"/>
                    </a:ext>
                  </a:extLst>
                </a:gridCol>
                <a:gridCol w="2207568">
                  <a:extLst>
                    <a:ext uri="{9D8B030D-6E8A-4147-A177-3AD203B41FA5}">
                      <a16:colId xmlns:a16="http://schemas.microsoft.com/office/drawing/2014/main" val="720399590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de-DE" dirty="0"/>
                        <a:t>Sicherheitsabstände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6203826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de-DE" dirty="0"/>
                        <a:t>Niederspannung </a:t>
                      </a:r>
                    </a:p>
                    <a:p>
                      <a:pPr algn="ctr"/>
                      <a:r>
                        <a:rPr lang="de-DE" dirty="0"/>
                        <a:t>(bis 1000 V)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Sprühstrahl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1</a:t>
                      </a:r>
                      <a:r>
                        <a:rPr lang="de-DE" dirty="0"/>
                        <a:t> Meter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82216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Vollstrahl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5</a:t>
                      </a:r>
                      <a:r>
                        <a:rPr lang="de-DE" dirty="0"/>
                        <a:t> Meter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6097854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de-DE" dirty="0"/>
                        <a:t>Hochspannung </a:t>
                      </a:r>
                    </a:p>
                    <a:p>
                      <a:pPr algn="ctr"/>
                      <a:r>
                        <a:rPr lang="de-DE" dirty="0"/>
                        <a:t>(über 1000 V)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Sprühstrahl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5</a:t>
                      </a:r>
                      <a:r>
                        <a:rPr lang="de-DE" dirty="0"/>
                        <a:t> Meter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901879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Vollstrahl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10</a:t>
                      </a:r>
                      <a:r>
                        <a:rPr lang="de-DE" dirty="0"/>
                        <a:t> Meter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90367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83037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C6DFAEA9-AD20-4F07-B325-ADFD7D424F7C}"/>
              </a:ext>
            </a:extLst>
          </p:cNvPr>
          <p:cNvSpPr txBox="1"/>
          <p:nvPr/>
        </p:nvSpPr>
        <p:spPr>
          <a:xfrm>
            <a:off x="1093602" y="703724"/>
            <a:ext cx="6956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prstClr val="black"/>
                </a:solidFill>
              </a:rPr>
              <a:t>Mehrzweckstrahlrohr </a:t>
            </a:r>
            <a:r>
              <a:rPr lang="de-DE" sz="2400" b="1" dirty="0">
                <a:solidFill>
                  <a:prstClr val="black"/>
                </a:solidFill>
                <a:latin typeface="Calibri"/>
              </a:rPr>
              <a:t>Hinweise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" name="Tabelle 6">
            <a:extLst>
              <a:ext uri="{FF2B5EF4-FFF2-40B4-BE49-F238E27FC236}">
                <a16:creationId xmlns:a16="http://schemas.microsoft.com/office/drawing/2014/main" id="{764EECFA-B76B-41E0-9539-8DCAFD2A57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0943356"/>
              </p:ext>
            </p:extLst>
          </p:nvPr>
        </p:nvGraphicFramePr>
        <p:xfrm>
          <a:off x="1547664" y="1635646"/>
          <a:ext cx="6096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>
                  <a:extLst>
                    <a:ext uri="{9D8B030D-6E8A-4147-A177-3AD203B41FA5}">
                      <a16:colId xmlns:a16="http://schemas.microsoft.com/office/drawing/2014/main" val="1829474244"/>
                    </a:ext>
                  </a:extLst>
                </a:gridCol>
                <a:gridCol w="1502296">
                  <a:extLst>
                    <a:ext uri="{9D8B030D-6E8A-4147-A177-3AD203B41FA5}">
                      <a16:colId xmlns:a16="http://schemas.microsoft.com/office/drawing/2014/main" val="496271688"/>
                    </a:ext>
                  </a:extLst>
                </a:gridCol>
                <a:gridCol w="1017984">
                  <a:extLst>
                    <a:ext uri="{9D8B030D-6E8A-4147-A177-3AD203B41FA5}">
                      <a16:colId xmlns:a16="http://schemas.microsoft.com/office/drawing/2014/main" val="144399293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720399590"/>
                    </a:ext>
                  </a:extLst>
                </a:gridCol>
                <a:gridCol w="1271464">
                  <a:extLst>
                    <a:ext uri="{9D8B030D-6E8A-4147-A177-3AD203B41FA5}">
                      <a16:colId xmlns:a16="http://schemas.microsoft.com/office/drawing/2014/main" val="3962777846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Wasserdurchflussmengen</a:t>
                      </a:r>
                      <a:r>
                        <a:rPr lang="de-DE" dirty="0"/>
                        <a:t>/Wurfweiten (4 bar)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6203826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DM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Mundstück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/>
                        <a:t>4</a:t>
                      </a:r>
                      <a:r>
                        <a:rPr lang="de-DE" dirty="0"/>
                        <a:t> mm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25</a:t>
                      </a:r>
                      <a:r>
                        <a:rPr lang="de-DE" dirty="0"/>
                        <a:t> L/min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82216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Düse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/>
                        <a:t>6</a:t>
                      </a:r>
                      <a:r>
                        <a:rPr lang="de-DE" dirty="0"/>
                        <a:t> mm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50</a:t>
                      </a:r>
                      <a:r>
                        <a:rPr lang="de-DE" dirty="0"/>
                        <a:t> L/min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6097854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CM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Mundstück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/>
                        <a:t>9</a:t>
                      </a:r>
                      <a:r>
                        <a:rPr lang="de-DE" dirty="0"/>
                        <a:t> mm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100</a:t>
                      </a:r>
                      <a:r>
                        <a:rPr lang="de-DE" dirty="0"/>
                        <a:t> L/min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20</a:t>
                      </a:r>
                      <a:r>
                        <a:rPr lang="de-DE" dirty="0"/>
                        <a:t> Meter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901879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Düse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/>
                        <a:t>12</a:t>
                      </a:r>
                      <a:r>
                        <a:rPr lang="de-DE" dirty="0"/>
                        <a:t> mm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200</a:t>
                      </a:r>
                      <a:r>
                        <a:rPr lang="de-DE" dirty="0"/>
                        <a:t> L/min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24</a:t>
                      </a:r>
                      <a:r>
                        <a:rPr lang="de-DE" dirty="0"/>
                        <a:t> Meter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9036732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BM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Mundstück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/>
                        <a:t>16</a:t>
                      </a:r>
                      <a:r>
                        <a:rPr lang="de-DE" dirty="0"/>
                        <a:t> mm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300</a:t>
                      </a:r>
                      <a:r>
                        <a:rPr lang="de-DE" dirty="0"/>
                        <a:t> L/min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28</a:t>
                      </a:r>
                      <a:r>
                        <a:rPr lang="de-DE" dirty="0"/>
                        <a:t> Meter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225933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Düse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/>
                        <a:t>22</a:t>
                      </a:r>
                      <a:r>
                        <a:rPr lang="de-DE" dirty="0"/>
                        <a:t> mm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600</a:t>
                      </a:r>
                      <a:r>
                        <a:rPr lang="de-DE" dirty="0"/>
                        <a:t> L/min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34</a:t>
                      </a:r>
                      <a:r>
                        <a:rPr lang="de-DE" dirty="0"/>
                        <a:t> Meter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71902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54582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C6DFAEA9-AD20-4F07-B325-ADFD7D424F7C}"/>
              </a:ext>
            </a:extLst>
          </p:cNvPr>
          <p:cNvSpPr txBox="1"/>
          <p:nvPr/>
        </p:nvSpPr>
        <p:spPr>
          <a:xfrm>
            <a:off x="1093602" y="703724"/>
            <a:ext cx="6956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prstClr val="black"/>
                </a:solidFill>
              </a:rPr>
              <a:t>Mehrzweckstrahlrohr </a:t>
            </a:r>
            <a:r>
              <a:rPr lang="de-DE" sz="2400" b="1" dirty="0">
                <a:solidFill>
                  <a:prstClr val="black"/>
                </a:solidFill>
                <a:latin typeface="Calibri"/>
              </a:rPr>
              <a:t>Hinweise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AutoShape 3">
            <a:extLst>
              <a:ext uri="{FF2B5EF4-FFF2-40B4-BE49-F238E27FC236}">
                <a16:creationId xmlns:a16="http://schemas.microsoft.com/office/drawing/2014/main" id="{32BCCCA4-7B96-4A24-914C-3113BD90E7E7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500188" y="1717675"/>
            <a:ext cx="6143625" cy="272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C2B90CB-4C0B-4395-A7F7-664B23CA05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4476" y="1746250"/>
            <a:ext cx="6099175" cy="371475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" name="Line 6">
            <a:extLst>
              <a:ext uri="{FF2B5EF4-FFF2-40B4-BE49-F238E27FC236}">
                <a16:creationId xmlns:a16="http://schemas.microsoft.com/office/drawing/2014/main" id="{28389DD9-5C8A-4F1D-85CE-68D026DDE80A}"/>
              </a:ext>
            </a:extLst>
          </p:cNvPr>
          <p:cNvSpPr>
            <a:spLocks noChangeShapeType="1"/>
          </p:cNvSpPr>
          <p:nvPr/>
        </p:nvSpPr>
        <p:spPr bwMode="auto">
          <a:xfrm>
            <a:off x="2451101" y="2098675"/>
            <a:ext cx="0" cy="2251075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" name="Line 7">
            <a:extLst>
              <a:ext uri="{FF2B5EF4-FFF2-40B4-BE49-F238E27FC236}">
                <a16:creationId xmlns:a16="http://schemas.microsoft.com/office/drawing/2014/main" id="{20D12C15-CA4B-4E2B-B1D8-0729A9119FDE}"/>
              </a:ext>
            </a:extLst>
          </p:cNvPr>
          <p:cNvSpPr>
            <a:spLocks noChangeShapeType="1"/>
          </p:cNvSpPr>
          <p:nvPr/>
        </p:nvSpPr>
        <p:spPr bwMode="auto">
          <a:xfrm>
            <a:off x="3954463" y="2098675"/>
            <a:ext cx="0" cy="2251075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" name="Line 8">
            <a:extLst>
              <a:ext uri="{FF2B5EF4-FFF2-40B4-BE49-F238E27FC236}">
                <a16:creationId xmlns:a16="http://schemas.microsoft.com/office/drawing/2014/main" id="{52EA482C-69DF-431D-8531-B515754519F6}"/>
              </a:ext>
            </a:extLst>
          </p:cNvPr>
          <p:cNvSpPr>
            <a:spLocks noChangeShapeType="1"/>
          </p:cNvSpPr>
          <p:nvPr/>
        </p:nvSpPr>
        <p:spPr bwMode="auto">
          <a:xfrm>
            <a:off x="4972051" y="2098675"/>
            <a:ext cx="0" cy="2251075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" name="Line 9">
            <a:extLst>
              <a:ext uri="{FF2B5EF4-FFF2-40B4-BE49-F238E27FC236}">
                <a16:creationId xmlns:a16="http://schemas.microsoft.com/office/drawing/2014/main" id="{2E0CF795-114B-4C40-9B18-EF9CF5BBF39B}"/>
              </a:ext>
            </a:extLst>
          </p:cNvPr>
          <p:cNvSpPr>
            <a:spLocks noChangeShapeType="1"/>
          </p:cNvSpPr>
          <p:nvPr/>
        </p:nvSpPr>
        <p:spPr bwMode="auto">
          <a:xfrm>
            <a:off x="6340476" y="2098675"/>
            <a:ext cx="0" cy="2251075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3" name="Line 10">
            <a:extLst>
              <a:ext uri="{FF2B5EF4-FFF2-40B4-BE49-F238E27FC236}">
                <a16:creationId xmlns:a16="http://schemas.microsoft.com/office/drawing/2014/main" id="{FF31F5EC-E92A-4819-878A-1B8F479B6C64}"/>
              </a:ext>
            </a:extLst>
          </p:cNvPr>
          <p:cNvSpPr>
            <a:spLocks noChangeShapeType="1"/>
          </p:cNvSpPr>
          <p:nvPr/>
        </p:nvSpPr>
        <p:spPr bwMode="auto">
          <a:xfrm>
            <a:off x="1508126" y="2117725"/>
            <a:ext cx="6110288" cy="0"/>
          </a:xfrm>
          <a:prstGeom prst="line">
            <a:avLst/>
          </a:prstGeom>
          <a:noFill/>
          <a:ln w="381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4" name="Line 11">
            <a:extLst>
              <a:ext uri="{FF2B5EF4-FFF2-40B4-BE49-F238E27FC236}">
                <a16:creationId xmlns:a16="http://schemas.microsoft.com/office/drawing/2014/main" id="{F4732859-D360-4A72-8F6B-ACC15D8BB47E}"/>
              </a:ext>
            </a:extLst>
          </p:cNvPr>
          <p:cNvSpPr>
            <a:spLocks noChangeShapeType="1"/>
          </p:cNvSpPr>
          <p:nvPr/>
        </p:nvSpPr>
        <p:spPr bwMode="auto">
          <a:xfrm>
            <a:off x="2444751" y="2487613"/>
            <a:ext cx="5173663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5" name="Line 12">
            <a:extLst>
              <a:ext uri="{FF2B5EF4-FFF2-40B4-BE49-F238E27FC236}">
                <a16:creationId xmlns:a16="http://schemas.microsoft.com/office/drawing/2014/main" id="{69155413-4F9E-479E-B235-7D57B6EBF510}"/>
              </a:ext>
            </a:extLst>
          </p:cNvPr>
          <p:cNvSpPr>
            <a:spLocks noChangeShapeType="1"/>
          </p:cNvSpPr>
          <p:nvPr/>
        </p:nvSpPr>
        <p:spPr bwMode="auto">
          <a:xfrm>
            <a:off x="1508126" y="2859088"/>
            <a:ext cx="6110288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" name="Line 13">
            <a:extLst>
              <a:ext uri="{FF2B5EF4-FFF2-40B4-BE49-F238E27FC236}">
                <a16:creationId xmlns:a16="http://schemas.microsoft.com/office/drawing/2014/main" id="{A2B1A0EC-A9F4-4583-B2B4-B14B8E695A74}"/>
              </a:ext>
            </a:extLst>
          </p:cNvPr>
          <p:cNvSpPr>
            <a:spLocks noChangeShapeType="1"/>
          </p:cNvSpPr>
          <p:nvPr/>
        </p:nvSpPr>
        <p:spPr bwMode="auto">
          <a:xfrm>
            <a:off x="2444751" y="3230563"/>
            <a:ext cx="5173663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7" name="Line 14">
            <a:extLst>
              <a:ext uri="{FF2B5EF4-FFF2-40B4-BE49-F238E27FC236}">
                <a16:creationId xmlns:a16="http://schemas.microsoft.com/office/drawing/2014/main" id="{A7220D88-80B5-4DAD-AFCF-A811E2B5F529}"/>
              </a:ext>
            </a:extLst>
          </p:cNvPr>
          <p:cNvSpPr>
            <a:spLocks noChangeShapeType="1"/>
          </p:cNvSpPr>
          <p:nvPr/>
        </p:nvSpPr>
        <p:spPr bwMode="auto">
          <a:xfrm>
            <a:off x="1508126" y="3602038"/>
            <a:ext cx="6110288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8" name="Line 15">
            <a:extLst>
              <a:ext uri="{FF2B5EF4-FFF2-40B4-BE49-F238E27FC236}">
                <a16:creationId xmlns:a16="http://schemas.microsoft.com/office/drawing/2014/main" id="{45348589-280F-479A-99AE-1A802BEBC0AC}"/>
              </a:ext>
            </a:extLst>
          </p:cNvPr>
          <p:cNvSpPr>
            <a:spLocks noChangeShapeType="1"/>
          </p:cNvSpPr>
          <p:nvPr/>
        </p:nvSpPr>
        <p:spPr bwMode="auto">
          <a:xfrm>
            <a:off x="2444751" y="3973513"/>
            <a:ext cx="5173663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9" name="Line 16">
            <a:extLst>
              <a:ext uri="{FF2B5EF4-FFF2-40B4-BE49-F238E27FC236}">
                <a16:creationId xmlns:a16="http://schemas.microsoft.com/office/drawing/2014/main" id="{63E3BCA5-4789-4DB5-8BA2-3071C5230F4B}"/>
              </a:ext>
            </a:extLst>
          </p:cNvPr>
          <p:cNvSpPr>
            <a:spLocks noChangeShapeType="1"/>
          </p:cNvSpPr>
          <p:nvPr/>
        </p:nvSpPr>
        <p:spPr bwMode="auto">
          <a:xfrm>
            <a:off x="1514476" y="1739900"/>
            <a:ext cx="0" cy="260985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" name="Line 17">
            <a:extLst>
              <a:ext uri="{FF2B5EF4-FFF2-40B4-BE49-F238E27FC236}">
                <a16:creationId xmlns:a16="http://schemas.microsoft.com/office/drawing/2014/main" id="{EFAEF06A-067C-4085-868E-08B25DE3C2AA}"/>
              </a:ext>
            </a:extLst>
          </p:cNvPr>
          <p:cNvSpPr>
            <a:spLocks noChangeShapeType="1"/>
          </p:cNvSpPr>
          <p:nvPr/>
        </p:nvSpPr>
        <p:spPr bwMode="auto">
          <a:xfrm>
            <a:off x="7613651" y="1739900"/>
            <a:ext cx="0" cy="260985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1" name="Line 18">
            <a:extLst>
              <a:ext uri="{FF2B5EF4-FFF2-40B4-BE49-F238E27FC236}">
                <a16:creationId xmlns:a16="http://schemas.microsoft.com/office/drawing/2014/main" id="{44D8EAC5-DC27-445C-95D8-273293DA2901}"/>
              </a:ext>
            </a:extLst>
          </p:cNvPr>
          <p:cNvSpPr>
            <a:spLocks noChangeShapeType="1"/>
          </p:cNvSpPr>
          <p:nvPr/>
        </p:nvSpPr>
        <p:spPr bwMode="auto">
          <a:xfrm>
            <a:off x="1508126" y="1746250"/>
            <a:ext cx="6110288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2" name="Line 19">
            <a:extLst>
              <a:ext uri="{FF2B5EF4-FFF2-40B4-BE49-F238E27FC236}">
                <a16:creationId xmlns:a16="http://schemas.microsoft.com/office/drawing/2014/main" id="{CA397BBC-EABD-45BC-99B0-7CCF8378B559}"/>
              </a:ext>
            </a:extLst>
          </p:cNvPr>
          <p:cNvSpPr>
            <a:spLocks noChangeShapeType="1"/>
          </p:cNvSpPr>
          <p:nvPr/>
        </p:nvSpPr>
        <p:spPr bwMode="auto">
          <a:xfrm>
            <a:off x="1508126" y="4343400"/>
            <a:ext cx="6110288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3" name="Rectangle 20">
            <a:extLst>
              <a:ext uri="{FF2B5EF4-FFF2-40B4-BE49-F238E27FC236}">
                <a16:creationId xmlns:a16="http://schemas.microsoft.com/office/drawing/2014/main" id="{EE931155-A268-47E3-B96D-335164D43D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8713" y="1789113"/>
            <a:ext cx="25654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Wasserdurchflussmengen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21">
            <a:extLst>
              <a:ext uri="{FF2B5EF4-FFF2-40B4-BE49-F238E27FC236}">
                <a16:creationId xmlns:a16="http://schemas.microsoft.com/office/drawing/2014/main" id="{5F3F97FB-B3F6-4562-9DD2-160964E028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4413" y="1789113"/>
            <a:ext cx="20431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/Wurfweiten (4 bar)</a:t>
            </a: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22">
            <a:extLst>
              <a:ext uri="{FF2B5EF4-FFF2-40B4-BE49-F238E27FC236}">
                <a16:creationId xmlns:a16="http://schemas.microsoft.com/office/drawing/2014/main" id="{CDFA49AD-6E26-4F5B-B65D-158647FF18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1338" y="2347913"/>
            <a:ext cx="4667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DM</a:t>
            </a: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23">
            <a:extLst>
              <a:ext uri="{FF2B5EF4-FFF2-40B4-BE49-F238E27FC236}">
                <a16:creationId xmlns:a16="http://schemas.microsoft.com/office/drawing/2014/main" id="{6CFCDB2F-236F-41DD-B772-6815407144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4463" y="2162175"/>
            <a:ext cx="11604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Mundstück</a:t>
            </a: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Rectangle 28">
            <a:extLst>
              <a:ext uri="{FF2B5EF4-FFF2-40B4-BE49-F238E27FC236}">
                <a16:creationId xmlns:a16="http://schemas.microsoft.com/office/drawing/2014/main" id="{8BC99D96-B712-488A-8045-100A1BF7D4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0213" y="2533650"/>
            <a:ext cx="5842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Düse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66" name="Gruppieren 65">
            <a:extLst>
              <a:ext uri="{FF2B5EF4-FFF2-40B4-BE49-F238E27FC236}">
                <a16:creationId xmlns:a16="http://schemas.microsoft.com/office/drawing/2014/main" id="{2E610096-EFC9-44C2-BE56-EC9D1C2A20DD}"/>
              </a:ext>
            </a:extLst>
          </p:cNvPr>
          <p:cNvGrpSpPr/>
          <p:nvPr/>
        </p:nvGrpSpPr>
        <p:grpSpPr>
          <a:xfrm>
            <a:off x="4046538" y="2157413"/>
            <a:ext cx="2141538" cy="715962"/>
            <a:chOff x="4046538" y="2157413"/>
            <a:chExt cx="2141538" cy="715962"/>
          </a:xfrm>
        </p:grpSpPr>
        <p:sp>
          <p:nvSpPr>
            <p:cNvPr id="27" name="Rectangle 24">
              <a:extLst>
                <a:ext uri="{FF2B5EF4-FFF2-40B4-BE49-F238E27FC236}">
                  <a16:creationId xmlns:a16="http://schemas.microsoft.com/office/drawing/2014/main" id="{08EE12BB-58CB-4258-8E61-D401FFB8C8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6538" y="2157413"/>
              <a:ext cx="238125" cy="34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4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Rectangle 25">
              <a:extLst>
                <a:ext uri="{FF2B5EF4-FFF2-40B4-BE49-F238E27FC236}">
                  <a16:creationId xmlns:a16="http://schemas.microsoft.com/office/drawing/2014/main" id="{8DD24510-67A8-4AD0-9137-1C0BB0B505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3226" y="2157413"/>
              <a:ext cx="485775" cy="34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mm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Rectangle 26">
              <a:extLst>
                <a:ext uri="{FF2B5EF4-FFF2-40B4-BE49-F238E27FC236}">
                  <a16:creationId xmlns:a16="http://schemas.microsoft.com/office/drawing/2014/main" id="{65A5B36F-B8CC-45BC-8475-290655331F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5101" y="2162175"/>
              <a:ext cx="354013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25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Rectangle 27">
              <a:extLst>
                <a:ext uri="{FF2B5EF4-FFF2-40B4-BE49-F238E27FC236}">
                  <a16:creationId xmlns:a16="http://schemas.microsoft.com/office/drawing/2014/main" id="{FC95A5E4-D435-4D6A-8C89-40B768B18B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7676" y="2162175"/>
              <a:ext cx="660400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L/min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Rectangle 29">
              <a:extLst>
                <a:ext uri="{FF2B5EF4-FFF2-40B4-BE49-F238E27FC236}">
                  <a16:creationId xmlns:a16="http://schemas.microsoft.com/office/drawing/2014/main" id="{D61F3580-345A-4BFF-A4CC-6A5769AFF3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6538" y="2528888"/>
              <a:ext cx="238125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6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Rectangle 30">
              <a:extLst>
                <a:ext uri="{FF2B5EF4-FFF2-40B4-BE49-F238E27FC236}">
                  <a16:creationId xmlns:a16="http://schemas.microsoft.com/office/drawing/2014/main" id="{90B8271A-9397-443C-A6CD-21FC82F4E4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3226" y="2528888"/>
              <a:ext cx="485775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mm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" name="Rectangle 31">
              <a:extLst>
                <a:ext uri="{FF2B5EF4-FFF2-40B4-BE49-F238E27FC236}">
                  <a16:creationId xmlns:a16="http://schemas.microsoft.com/office/drawing/2014/main" id="{092F99A2-17A7-472B-8507-4E15D2F4CC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5101" y="2533650"/>
              <a:ext cx="354013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50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" name="Rectangle 32">
              <a:extLst>
                <a:ext uri="{FF2B5EF4-FFF2-40B4-BE49-F238E27FC236}">
                  <a16:creationId xmlns:a16="http://schemas.microsoft.com/office/drawing/2014/main" id="{5E06EE07-2C08-4C20-BB46-090C02A333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7676" y="2533650"/>
              <a:ext cx="660400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L/min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36" name="Rectangle 33">
            <a:extLst>
              <a:ext uri="{FF2B5EF4-FFF2-40B4-BE49-F238E27FC236}">
                <a16:creationId xmlns:a16="http://schemas.microsoft.com/office/drawing/2014/main" id="{68F8FB93-D66E-424B-912B-01870BF16B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4038" y="3087688"/>
            <a:ext cx="441325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CM</a:t>
            </a: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Rectangle 34">
            <a:extLst>
              <a:ext uri="{FF2B5EF4-FFF2-40B4-BE49-F238E27FC236}">
                <a16:creationId xmlns:a16="http://schemas.microsoft.com/office/drawing/2014/main" id="{924B0165-BB23-4962-A9A8-657A42B221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4463" y="2905125"/>
            <a:ext cx="11604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Mundstück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" name="Rectangle 41">
            <a:extLst>
              <a:ext uri="{FF2B5EF4-FFF2-40B4-BE49-F238E27FC236}">
                <a16:creationId xmlns:a16="http://schemas.microsoft.com/office/drawing/2014/main" id="{BD9A62EF-944B-4FCF-89A0-FD622B0BD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0213" y="3273425"/>
            <a:ext cx="5842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Düse</a:t>
            </a: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88" name="Gruppieren 87">
            <a:extLst>
              <a:ext uri="{FF2B5EF4-FFF2-40B4-BE49-F238E27FC236}">
                <a16:creationId xmlns:a16="http://schemas.microsoft.com/office/drawing/2014/main" id="{E853F073-57BE-46B9-AB2A-5E48B8367840}"/>
              </a:ext>
            </a:extLst>
          </p:cNvPr>
          <p:cNvGrpSpPr/>
          <p:nvPr/>
        </p:nvGrpSpPr>
        <p:grpSpPr>
          <a:xfrm>
            <a:off x="4046538" y="2901950"/>
            <a:ext cx="3482975" cy="711200"/>
            <a:chOff x="4046538" y="2901950"/>
            <a:chExt cx="3482975" cy="711200"/>
          </a:xfrm>
        </p:grpSpPr>
        <p:sp>
          <p:nvSpPr>
            <p:cNvPr id="38" name="Rectangle 35">
              <a:extLst>
                <a:ext uri="{FF2B5EF4-FFF2-40B4-BE49-F238E27FC236}">
                  <a16:creationId xmlns:a16="http://schemas.microsoft.com/office/drawing/2014/main" id="{BE81E838-B372-48CB-B63E-19CCAB3CEF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6538" y="2901950"/>
              <a:ext cx="238125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9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Rectangle 36">
              <a:extLst>
                <a:ext uri="{FF2B5EF4-FFF2-40B4-BE49-F238E27FC236}">
                  <a16:creationId xmlns:a16="http://schemas.microsoft.com/office/drawing/2014/main" id="{85B91A75-920C-4673-9E72-1B3FBCC070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3226" y="2901950"/>
              <a:ext cx="485775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mm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Rectangle 37">
              <a:extLst>
                <a:ext uri="{FF2B5EF4-FFF2-40B4-BE49-F238E27FC236}">
                  <a16:creationId xmlns:a16="http://schemas.microsoft.com/office/drawing/2014/main" id="{7064AF52-FC33-4F9F-9252-67D4B96996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6363" y="2905125"/>
              <a:ext cx="469900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100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" name="Rectangle 38">
              <a:extLst>
                <a:ext uri="{FF2B5EF4-FFF2-40B4-BE49-F238E27FC236}">
                  <a16:creationId xmlns:a16="http://schemas.microsoft.com/office/drawing/2014/main" id="{702708EE-F437-4B66-8A76-E6135A8814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6413" y="2905125"/>
              <a:ext cx="660400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L/min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Rectangle 39">
              <a:extLst>
                <a:ext uri="{FF2B5EF4-FFF2-40B4-BE49-F238E27FC236}">
                  <a16:creationId xmlns:a16="http://schemas.microsoft.com/office/drawing/2014/main" id="{0B329247-C971-464B-97A0-3A4934E973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8438" y="2905125"/>
              <a:ext cx="352425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" name="Rectangle 40">
              <a:extLst>
                <a:ext uri="{FF2B5EF4-FFF2-40B4-BE49-F238E27FC236}">
                  <a16:creationId xmlns:a16="http://schemas.microsoft.com/office/drawing/2014/main" id="{4E276EB6-9982-49E2-AA9A-6B507FB5FB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31013" y="2905125"/>
              <a:ext cx="698500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Meter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" name="Rectangle 42">
              <a:extLst>
                <a:ext uri="{FF2B5EF4-FFF2-40B4-BE49-F238E27FC236}">
                  <a16:creationId xmlns:a16="http://schemas.microsoft.com/office/drawing/2014/main" id="{523100B8-3EEA-49D3-A202-D833DE5CF8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6538" y="3273425"/>
              <a:ext cx="354013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12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" name="Rectangle 43">
              <a:extLst>
                <a:ext uri="{FF2B5EF4-FFF2-40B4-BE49-F238E27FC236}">
                  <a16:creationId xmlns:a16="http://schemas.microsoft.com/office/drawing/2014/main" id="{9AE4C102-40E1-4AF2-9B55-BAC8478F2B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9113" y="3273425"/>
              <a:ext cx="485775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mm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Rectangle 44">
              <a:extLst>
                <a:ext uri="{FF2B5EF4-FFF2-40B4-BE49-F238E27FC236}">
                  <a16:creationId xmlns:a16="http://schemas.microsoft.com/office/drawing/2014/main" id="{EA962F7B-5EAD-432E-BC09-B195C44651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6363" y="3273425"/>
              <a:ext cx="469900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200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" name="Rectangle 45">
              <a:extLst>
                <a:ext uri="{FF2B5EF4-FFF2-40B4-BE49-F238E27FC236}">
                  <a16:creationId xmlns:a16="http://schemas.microsoft.com/office/drawing/2014/main" id="{23A4A131-E4B2-4DC4-81DB-CCCD717BA1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6413" y="3273425"/>
              <a:ext cx="660400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L/min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" name="Rectangle 46">
              <a:extLst>
                <a:ext uri="{FF2B5EF4-FFF2-40B4-BE49-F238E27FC236}">
                  <a16:creationId xmlns:a16="http://schemas.microsoft.com/office/drawing/2014/main" id="{D83629F0-662B-4AB8-BAAE-7DBA63C594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8438" y="3273425"/>
              <a:ext cx="352425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24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" name="Rectangle 47">
              <a:extLst>
                <a:ext uri="{FF2B5EF4-FFF2-40B4-BE49-F238E27FC236}">
                  <a16:creationId xmlns:a16="http://schemas.microsoft.com/office/drawing/2014/main" id="{BCDAF33A-CCDB-48FB-8805-693596E823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31013" y="3273425"/>
              <a:ext cx="698500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Meter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51" name="Rectangle 48">
            <a:extLst>
              <a:ext uri="{FF2B5EF4-FFF2-40B4-BE49-F238E27FC236}">
                <a16:creationId xmlns:a16="http://schemas.microsoft.com/office/drawing/2014/main" id="{881FEE0B-AA65-49A3-BBEC-58132A9567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9276" y="3832225"/>
            <a:ext cx="4508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BM</a:t>
            </a: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" name="Rectangle 49">
            <a:extLst>
              <a:ext uri="{FF2B5EF4-FFF2-40B4-BE49-F238E27FC236}">
                <a16:creationId xmlns:a16="http://schemas.microsoft.com/office/drawing/2014/main" id="{03C51761-A177-405F-BDD9-187CE142AA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4463" y="3646488"/>
            <a:ext cx="11604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Mundstück</a:t>
            </a: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9" name="Rectangle 56">
            <a:extLst>
              <a:ext uri="{FF2B5EF4-FFF2-40B4-BE49-F238E27FC236}">
                <a16:creationId xmlns:a16="http://schemas.microsoft.com/office/drawing/2014/main" id="{86918C44-B3C9-4528-AC19-3D0156404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0213" y="4017963"/>
            <a:ext cx="5842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Düse</a:t>
            </a: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89" name="Gruppieren 88">
            <a:extLst>
              <a:ext uri="{FF2B5EF4-FFF2-40B4-BE49-F238E27FC236}">
                <a16:creationId xmlns:a16="http://schemas.microsoft.com/office/drawing/2014/main" id="{F232F940-13F6-49B5-9E06-DBB5BF7B7F37}"/>
              </a:ext>
            </a:extLst>
          </p:cNvPr>
          <p:cNvGrpSpPr/>
          <p:nvPr/>
        </p:nvGrpSpPr>
        <p:grpSpPr>
          <a:xfrm>
            <a:off x="4046538" y="3641725"/>
            <a:ext cx="3482975" cy="715963"/>
            <a:chOff x="4046538" y="3641725"/>
            <a:chExt cx="3482975" cy="715963"/>
          </a:xfrm>
        </p:grpSpPr>
        <p:sp>
          <p:nvSpPr>
            <p:cNvPr id="53" name="Rectangle 50">
              <a:extLst>
                <a:ext uri="{FF2B5EF4-FFF2-40B4-BE49-F238E27FC236}">
                  <a16:creationId xmlns:a16="http://schemas.microsoft.com/office/drawing/2014/main" id="{C223C432-4460-4532-903B-C624A23CDB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6538" y="3641725"/>
              <a:ext cx="373063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16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4" name="Rectangle 51">
              <a:extLst>
                <a:ext uri="{FF2B5EF4-FFF2-40B4-BE49-F238E27FC236}">
                  <a16:creationId xmlns:a16="http://schemas.microsoft.com/office/drawing/2014/main" id="{1878D15C-3D5E-4A73-9193-FF66927F96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9113" y="3641725"/>
              <a:ext cx="509588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mm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5" name="Rectangle 52">
              <a:extLst>
                <a:ext uri="{FF2B5EF4-FFF2-40B4-BE49-F238E27FC236}">
                  <a16:creationId xmlns:a16="http://schemas.microsoft.com/office/drawing/2014/main" id="{AA7CD423-D1F2-4037-9376-BC073F99AC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6363" y="3646488"/>
              <a:ext cx="469900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300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" name="Rectangle 53">
              <a:extLst>
                <a:ext uri="{FF2B5EF4-FFF2-40B4-BE49-F238E27FC236}">
                  <a16:creationId xmlns:a16="http://schemas.microsoft.com/office/drawing/2014/main" id="{48BB7ADA-2897-4C19-BC5C-504BF1BA9A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6413" y="3646488"/>
              <a:ext cx="660400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L/min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" name="Rectangle 54">
              <a:extLst>
                <a:ext uri="{FF2B5EF4-FFF2-40B4-BE49-F238E27FC236}">
                  <a16:creationId xmlns:a16="http://schemas.microsoft.com/office/drawing/2014/main" id="{7BF444D3-B613-4479-AE2D-0CF65AA4C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8438" y="3646488"/>
              <a:ext cx="352425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28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8" name="Rectangle 55">
              <a:extLst>
                <a:ext uri="{FF2B5EF4-FFF2-40B4-BE49-F238E27FC236}">
                  <a16:creationId xmlns:a16="http://schemas.microsoft.com/office/drawing/2014/main" id="{5B2DDFBB-AB31-4545-8E54-AEC58698E0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31013" y="3646488"/>
              <a:ext cx="698500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Meter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0" name="Rectangle 57">
              <a:extLst>
                <a:ext uri="{FF2B5EF4-FFF2-40B4-BE49-F238E27FC236}">
                  <a16:creationId xmlns:a16="http://schemas.microsoft.com/office/drawing/2014/main" id="{D66F822E-A04B-47B6-BBBC-013303D843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6538" y="4013200"/>
              <a:ext cx="354013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22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" name="Rectangle 58">
              <a:extLst>
                <a:ext uri="{FF2B5EF4-FFF2-40B4-BE49-F238E27FC236}">
                  <a16:creationId xmlns:a16="http://schemas.microsoft.com/office/drawing/2014/main" id="{4904D610-DA1B-4073-9959-449B9E6A5D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9113" y="4013200"/>
              <a:ext cx="485775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mm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" name="Rectangle 59">
              <a:extLst>
                <a:ext uri="{FF2B5EF4-FFF2-40B4-BE49-F238E27FC236}">
                  <a16:creationId xmlns:a16="http://schemas.microsoft.com/office/drawing/2014/main" id="{468A885E-4509-4F8F-B541-BA4E620336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6363" y="4017963"/>
              <a:ext cx="469900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600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3" name="Rectangle 60">
              <a:extLst>
                <a:ext uri="{FF2B5EF4-FFF2-40B4-BE49-F238E27FC236}">
                  <a16:creationId xmlns:a16="http://schemas.microsoft.com/office/drawing/2014/main" id="{E03497EA-4C95-4F40-9797-6CE30C797D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6413" y="4017963"/>
              <a:ext cx="660400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L/min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4" name="Rectangle 61">
              <a:extLst>
                <a:ext uri="{FF2B5EF4-FFF2-40B4-BE49-F238E27FC236}">
                  <a16:creationId xmlns:a16="http://schemas.microsoft.com/office/drawing/2014/main" id="{88E1A720-B102-492F-B9C0-8E100CC35A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8438" y="4017963"/>
              <a:ext cx="352425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34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5" name="Rectangle 62">
              <a:extLst>
                <a:ext uri="{FF2B5EF4-FFF2-40B4-BE49-F238E27FC236}">
                  <a16:creationId xmlns:a16="http://schemas.microsoft.com/office/drawing/2014/main" id="{891F475C-DE7A-4DDB-BD30-E401B82AE0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31013" y="4017963"/>
              <a:ext cx="698500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Meter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999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3FA75A5E-79A3-45D9-B2F3-D5466588F7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808" y="986601"/>
            <a:ext cx="3514725" cy="3038475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06952279-765C-41F6-AF0D-7F4DCD603A3D}"/>
              </a:ext>
            </a:extLst>
          </p:cNvPr>
          <p:cNvSpPr/>
          <p:nvPr/>
        </p:nvSpPr>
        <p:spPr>
          <a:xfrm>
            <a:off x="1403648" y="1928291"/>
            <a:ext cx="1719072" cy="28651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marL="0" marR="0" lvl="0" indent="-3937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Sprühbild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6C5CCB73-357B-4A0E-B7D8-9C9E96202429}"/>
              </a:ext>
            </a:extLst>
          </p:cNvPr>
          <p:cNvSpPr/>
          <p:nvPr/>
        </p:nvSpPr>
        <p:spPr>
          <a:xfrm>
            <a:off x="1410849" y="1629138"/>
            <a:ext cx="3243072" cy="35966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0" marR="0" lvl="0" indent="-393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" sz="1600" dirty="0">
                <a:solidFill>
                  <a:prstClr val="black"/>
                </a:solidFill>
                <a:latin typeface="Times New Roman"/>
              </a:rPr>
              <a:t>Durchflussleistung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4BD3079B-D57B-47D3-86BE-7799A5A7E862}"/>
              </a:ext>
            </a:extLst>
          </p:cNvPr>
          <p:cNvSpPr txBox="1"/>
          <p:nvPr/>
        </p:nvSpPr>
        <p:spPr>
          <a:xfrm>
            <a:off x="2626428" y="879568"/>
            <a:ext cx="3243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de-DE" sz="2400" b="1" dirty="0">
                <a:solidFill>
                  <a:prstClr val="black"/>
                </a:solidFill>
              </a:rPr>
              <a:t>Hohlstrahlrohr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A2F0C424-D6E8-4996-9855-729B5277ED39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3122720" y="2071547"/>
            <a:ext cx="2349380" cy="3084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C8B2689C-928B-4A51-9E96-AFF0762BE1E9}"/>
              </a:ext>
            </a:extLst>
          </p:cNvPr>
          <p:cNvCxnSpPr>
            <a:cxnSpLocks/>
          </p:cNvCxnSpPr>
          <p:nvPr/>
        </p:nvCxnSpPr>
        <p:spPr>
          <a:xfrm flipV="1">
            <a:off x="3491880" y="2409474"/>
            <a:ext cx="4752528" cy="187712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C70FB786-A9ED-4B22-B333-5B92375FF7CB}"/>
              </a:ext>
            </a:extLst>
          </p:cNvPr>
          <p:cNvCxnSpPr>
            <a:cxnSpLocks/>
          </p:cNvCxnSpPr>
          <p:nvPr/>
        </p:nvCxnSpPr>
        <p:spPr>
          <a:xfrm>
            <a:off x="3032385" y="2670996"/>
            <a:ext cx="3801974" cy="56260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>
            <a:extLst>
              <a:ext uri="{FF2B5EF4-FFF2-40B4-BE49-F238E27FC236}">
                <a16:creationId xmlns:a16="http://schemas.microsoft.com/office/drawing/2014/main" id="{BB343CE0-0506-46B0-B47E-9CD80D4A10F7}"/>
              </a:ext>
            </a:extLst>
          </p:cNvPr>
          <p:cNvSpPr/>
          <p:nvPr/>
        </p:nvSpPr>
        <p:spPr>
          <a:xfrm>
            <a:off x="1403648" y="2505839"/>
            <a:ext cx="2829696" cy="3657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0" marR="0" lvl="0" indent="-393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6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Griffstück</a:t>
            </a: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9A2F05E9-3CE2-4AC5-965F-3401C6F4FE31}"/>
              </a:ext>
            </a:extLst>
          </p:cNvPr>
          <p:cNvSpPr/>
          <p:nvPr/>
        </p:nvSpPr>
        <p:spPr>
          <a:xfrm>
            <a:off x="1403648" y="1349056"/>
            <a:ext cx="3243072" cy="35966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 indent="-393700">
              <a:buFont typeface="Arial" panose="020B0604020202020204" pitchFamily="34" charset="0"/>
              <a:buChar char="•"/>
              <a:defRPr/>
            </a:pPr>
            <a:r>
              <a:rPr lang="de" sz="1600" dirty="0">
                <a:solidFill>
                  <a:prstClr val="black"/>
                </a:solidFill>
                <a:latin typeface="Times New Roman"/>
              </a:rPr>
              <a:t>Druchflussmenge</a:t>
            </a:r>
          </a:p>
        </p:txBody>
      </p: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E0E4B1A8-C731-43DC-851C-DEE8B7A5F94E}"/>
              </a:ext>
            </a:extLst>
          </p:cNvPr>
          <p:cNvCxnSpPr>
            <a:cxnSpLocks/>
          </p:cNvCxnSpPr>
          <p:nvPr/>
        </p:nvCxnSpPr>
        <p:spPr>
          <a:xfrm flipV="1">
            <a:off x="3251437" y="1168273"/>
            <a:ext cx="3944733" cy="2846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20FFB0AD-18E4-414F-824F-8E04B2CB8EB8}"/>
              </a:ext>
            </a:extLst>
          </p:cNvPr>
          <p:cNvCxnSpPr>
            <a:cxnSpLocks/>
          </p:cNvCxnSpPr>
          <p:nvPr/>
        </p:nvCxnSpPr>
        <p:spPr>
          <a:xfrm>
            <a:off x="3278778" y="1827960"/>
            <a:ext cx="3237438" cy="40166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hteck 33">
            <a:extLst>
              <a:ext uri="{FF2B5EF4-FFF2-40B4-BE49-F238E27FC236}">
                <a16:creationId xmlns:a16="http://schemas.microsoft.com/office/drawing/2014/main" id="{34793301-1E0D-4480-9C2D-9C58811CF33E}"/>
              </a:ext>
            </a:extLst>
          </p:cNvPr>
          <p:cNvSpPr/>
          <p:nvPr/>
        </p:nvSpPr>
        <p:spPr>
          <a:xfrm>
            <a:off x="1403648" y="4400113"/>
            <a:ext cx="4680520" cy="3657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0" marR="0" lvl="0" indent="-393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6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Festkupplung oder Knaggenteil B, C, D</a:t>
            </a:r>
          </a:p>
        </p:txBody>
      </p:sp>
    </p:spTree>
    <p:extLst>
      <p:ext uri="{BB962C8B-B14F-4D97-AF65-F5344CB8AC3E}">
        <p14:creationId xmlns:p14="http://schemas.microsoft.com/office/powerpoint/2010/main" val="414774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9" grpId="0"/>
      <p:bldP spid="26" grpId="0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7C16FAA4-DB58-4238-9796-FA5AFF77D9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1361779"/>
            <a:ext cx="5981366" cy="3460916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E6EAE4CE-EAE8-4BA5-AEB4-4CA0F041C95A}"/>
              </a:ext>
            </a:extLst>
          </p:cNvPr>
          <p:cNvSpPr/>
          <p:nvPr/>
        </p:nvSpPr>
        <p:spPr>
          <a:xfrm>
            <a:off x="1403648" y="1554677"/>
            <a:ext cx="2829696" cy="3657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-393700">
              <a:spcAft>
                <a:spcPts val="560"/>
              </a:spcAft>
              <a:buFont typeface="Arial" panose="020B0604020202020204" pitchFamily="34" charset="0"/>
              <a:buChar char="•"/>
            </a:pPr>
            <a:r>
              <a:rPr lang="de" sz="1600" dirty="0">
                <a:latin typeface="Times New Roman"/>
              </a:rPr>
              <a:t>Festkupplung </a:t>
            </a:r>
            <a:r>
              <a:rPr lang="en-US" sz="1600" dirty="0">
                <a:latin typeface="Times New Roman"/>
              </a:rPr>
              <a:t>(A, </a:t>
            </a:r>
            <a:r>
              <a:rPr lang="de" sz="1600" dirty="0">
                <a:latin typeface="Times New Roman"/>
              </a:rPr>
              <a:t>B oder C)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06952279-765C-41F6-AF0D-7F4DCD603A3D}"/>
              </a:ext>
            </a:extLst>
          </p:cNvPr>
          <p:cNvSpPr/>
          <p:nvPr/>
        </p:nvSpPr>
        <p:spPr>
          <a:xfrm>
            <a:off x="1432656" y="2258206"/>
            <a:ext cx="1719072" cy="28651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-393700" algn="just">
              <a:buFont typeface="Arial" panose="020B0604020202020204" pitchFamily="34" charset="0"/>
              <a:buChar char="•"/>
            </a:pPr>
            <a:r>
              <a:rPr lang="de" sz="1600" dirty="0">
                <a:latin typeface="Times New Roman"/>
              </a:rPr>
              <a:t>Gehäuse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3BB2AD3A-58A9-4AB1-B718-708D8E06EF1D}"/>
              </a:ext>
            </a:extLst>
          </p:cNvPr>
          <p:cNvSpPr/>
          <p:nvPr/>
        </p:nvSpPr>
        <p:spPr>
          <a:xfrm>
            <a:off x="1434256" y="2715766"/>
            <a:ext cx="3145536" cy="36576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-393700" algn="just">
              <a:buFont typeface="Arial" panose="020B0604020202020204" pitchFamily="34" charset="0"/>
              <a:buChar char="•"/>
            </a:pPr>
            <a:r>
              <a:rPr lang="de" sz="1600" dirty="0">
                <a:latin typeface="Times New Roman"/>
              </a:rPr>
              <a:t>Rückschlagorgan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03B31C3E-14D2-4E61-A5DC-F30FFF89737F}"/>
              </a:ext>
            </a:extLst>
          </p:cNvPr>
          <p:cNvSpPr/>
          <p:nvPr/>
        </p:nvSpPr>
        <p:spPr>
          <a:xfrm>
            <a:off x="1432656" y="3182232"/>
            <a:ext cx="1694688" cy="35966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-393700" algn="just">
              <a:buFont typeface="Arial" panose="020B0604020202020204" pitchFamily="34" charset="0"/>
              <a:buChar char="•"/>
            </a:pPr>
            <a:r>
              <a:rPr lang="de-DE" sz="1600" dirty="0">
                <a:latin typeface="Times New Roman"/>
              </a:rPr>
              <a:t>L</a:t>
            </a:r>
            <a:r>
              <a:rPr lang="de" sz="1600" dirty="0">
                <a:latin typeface="Times New Roman"/>
              </a:rPr>
              <a:t>ösezug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97532C4-D21E-43BE-B667-2F993B69F5ED}"/>
              </a:ext>
            </a:extLst>
          </p:cNvPr>
          <p:cNvSpPr/>
          <p:nvPr/>
        </p:nvSpPr>
        <p:spPr>
          <a:xfrm>
            <a:off x="1426809" y="3697453"/>
            <a:ext cx="1030224" cy="28041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-393700" algn="just">
              <a:buFont typeface="Arial" panose="020B0604020202020204" pitchFamily="34" charset="0"/>
              <a:buChar char="•"/>
            </a:pPr>
            <a:r>
              <a:rPr lang="de" sz="1600" dirty="0">
                <a:latin typeface="Times New Roman"/>
              </a:rPr>
              <a:t>Sieb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6C5CCB73-357B-4A0E-B7D8-9C9E96202429}"/>
              </a:ext>
            </a:extLst>
          </p:cNvPr>
          <p:cNvSpPr/>
          <p:nvPr/>
        </p:nvSpPr>
        <p:spPr>
          <a:xfrm>
            <a:off x="1434256" y="4212100"/>
            <a:ext cx="3243072" cy="35966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-393700">
              <a:buFont typeface="Arial" panose="020B0604020202020204" pitchFamily="34" charset="0"/>
              <a:buChar char="•"/>
            </a:pPr>
            <a:r>
              <a:rPr lang="de" sz="1600" dirty="0">
                <a:latin typeface="Times New Roman"/>
              </a:rPr>
              <a:t>ggf. mit Schnellkupplungsgriffen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4BD3079B-D57B-47D3-86BE-7799A5A7E862}"/>
              </a:ext>
            </a:extLst>
          </p:cNvPr>
          <p:cNvSpPr txBox="1"/>
          <p:nvPr/>
        </p:nvSpPr>
        <p:spPr>
          <a:xfrm>
            <a:off x="3189228" y="817626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/>
              <a:t>A </a:t>
            </a:r>
            <a:r>
              <a:rPr lang="de-DE" sz="2400" b="1" dirty="0" err="1"/>
              <a:t>Saugkorb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237436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208FD7A3-63E1-469C-BC13-D7F9082B68A2}"/>
              </a:ext>
            </a:extLst>
          </p:cNvPr>
          <p:cNvSpPr/>
          <p:nvPr/>
        </p:nvSpPr>
        <p:spPr>
          <a:xfrm>
            <a:off x="1069848" y="2643758"/>
            <a:ext cx="8037576" cy="1432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910"/>
              </a:spcBef>
              <a:spcAft>
                <a:spcPts val="35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4A86090-BE49-486D-A604-15AA9429FB04}"/>
              </a:ext>
            </a:extLst>
          </p:cNvPr>
          <p:cNvSpPr txBox="1"/>
          <p:nvPr/>
        </p:nvSpPr>
        <p:spPr>
          <a:xfrm>
            <a:off x="1093602" y="703724"/>
            <a:ext cx="6956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prstClr val="black"/>
                </a:solidFill>
              </a:rPr>
              <a:t>Hohlstrahlrohr 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Einsatzmöglichkeiten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FD649D54-4E6B-426F-A04C-6BFD9DD4E93F}"/>
              </a:ext>
            </a:extLst>
          </p:cNvPr>
          <p:cNvSpPr/>
          <p:nvPr/>
        </p:nvSpPr>
        <p:spPr>
          <a:xfrm>
            <a:off x="611560" y="1347614"/>
            <a:ext cx="8229600" cy="2084814"/>
          </a:xfrm>
          <a:prstGeom prst="rect">
            <a:avLst/>
          </a:prstGeom>
        </p:spPr>
        <p:txBody>
          <a:bodyPr lIns="0" tIns="0" rIns="0" bIns="0">
            <a:normAutofit fontScale="97500"/>
          </a:bodyPr>
          <a:lstStyle/>
          <a:p>
            <a:pPr marL="285750" lvl="0" indent="-285750"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prstClr val="black"/>
                </a:solidFill>
              </a:rPr>
              <a:t>Dient der Abgabe von Löschwasser als Voll- oder Sprühstrahl</a:t>
            </a:r>
          </a:p>
          <a:p>
            <a:pPr marL="285750" lvl="0" indent="-285750"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prstClr val="black"/>
                </a:solidFill>
              </a:rPr>
              <a:t>Wassermenge und Strahlform einstellbar</a:t>
            </a:r>
          </a:p>
          <a:p>
            <a:pPr marL="285750" lvl="0" indent="-285750"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prstClr val="black"/>
                </a:solidFill>
              </a:rPr>
              <a:t>Größeres </a:t>
            </a:r>
            <a:r>
              <a:rPr lang="de-DE" sz="1600" dirty="0" err="1">
                <a:solidFill>
                  <a:prstClr val="black"/>
                </a:solidFill>
              </a:rPr>
              <a:t>Einsatzspecktrum</a:t>
            </a:r>
            <a:endParaRPr lang="de-DE" sz="1600" dirty="0">
              <a:solidFill>
                <a:prstClr val="black"/>
              </a:solidFill>
            </a:endParaRPr>
          </a:p>
          <a:p>
            <a:pPr marL="285750" lvl="0" indent="-285750"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prstClr val="black"/>
                </a:solidFill>
              </a:rPr>
              <a:t>Wurfweiten und Abstände sind aus der Anleitung zu entnehmen</a:t>
            </a:r>
          </a:p>
          <a:p>
            <a:pPr marL="285750" lvl="0" indent="-285750">
              <a:spcAft>
                <a:spcPts val="350"/>
              </a:spcAft>
              <a:buFont typeface="Arial" panose="020B0604020202020204" pitchFamily="34" charset="0"/>
              <a:buChar char="•"/>
            </a:pPr>
            <a:endParaRPr lang="de-DE" sz="1600" dirty="0">
              <a:solidFill>
                <a:prstClr val="black"/>
              </a:solidFill>
            </a:endParaRPr>
          </a:p>
          <a:p>
            <a:pPr marL="431800" marR="0" lvl="0" indent="-431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5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Grafik 2" descr="Ein Bild, das draußen, Gras, Person, Feuer enthält.&#10;&#10;Automatisch generierte Beschreibung">
            <a:extLst>
              <a:ext uri="{FF2B5EF4-FFF2-40B4-BE49-F238E27FC236}">
                <a16:creationId xmlns:a16="http://schemas.microsoft.com/office/drawing/2014/main" id="{2B30271A-1974-4CAF-AFAD-C3A986F2C0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" y="2859782"/>
            <a:ext cx="2780928" cy="2085696"/>
          </a:xfrm>
          <a:prstGeom prst="rect">
            <a:avLst/>
          </a:prstGeom>
        </p:spPr>
      </p:pic>
      <p:pic>
        <p:nvPicPr>
          <p:cNvPr id="8" name="Grafik 7" descr="Ein Bild, das draußen, Gras, Person, Mann enthält.&#10;&#10;Automatisch generierte Beschreibung">
            <a:extLst>
              <a:ext uri="{FF2B5EF4-FFF2-40B4-BE49-F238E27FC236}">
                <a16:creationId xmlns:a16="http://schemas.microsoft.com/office/drawing/2014/main" id="{C4297CC2-A2FD-44AE-B7E8-F72BC71F4C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552486"/>
            <a:ext cx="3212976" cy="240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8371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208FD7A3-63E1-469C-BC13-D7F9082B68A2}"/>
              </a:ext>
            </a:extLst>
          </p:cNvPr>
          <p:cNvSpPr/>
          <p:nvPr/>
        </p:nvSpPr>
        <p:spPr>
          <a:xfrm>
            <a:off x="1069848" y="2643758"/>
            <a:ext cx="8037576" cy="1432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910"/>
              </a:spcBef>
              <a:spcAft>
                <a:spcPts val="35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4A86090-BE49-486D-A604-15AA9429FB04}"/>
              </a:ext>
            </a:extLst>
          </p:cNvPr>
          <p:cNvSpPr txBox="1"/>
          <p:nvPr/>
        </p:nvSpPr>
        <p:spPr>
          <a:xfrm>
            <a:off x="1093602" y="703724"/>
            <a:ext cx="6956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prstClr val="black"/>
                </a:solidFill>
              </a:rPr>
              <a:t>Hohlstrahlrohr 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Hinweise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FD649D54-4E6B-426F-A04C-6BFD9DD4E93F}"/>
              </a:ext>
            </a:extLst>
          </p:cNvPr>
          <p:cNvSpPr/>
          <p:nvPr/>
        </p:nvSpPr>
        <p:spPr>
          <a:xfrm>
            <a:off x="611560" y="1347614"/>
            <a:ext cx="8229600" cy="2084814"/>
          </a:xfrm>
          <a:prstGeom prst="rect">
            <a:avLst/>
          </a:prstGeom>
        </p:spPr>
        <p:txBody>
          <a:bodyPr lIns="0" tIns="0" rIns="0" bIns="0">
            <a:normAutofit fontScale="97500"/>
          </a:bodyPr>
          <a:lstStyle/>
          <a:p>
            <a:pPr marL="285750" lvl="0" indent="-285750"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prstClr val="black"/>
                </a:solidFill>
              </a:rPr>
              <a:t>Stabiler Vollstrahl bei großer Wurfweite</a:t>
            </a:r>
          </a:p>
          <a:p>
            <a:pPr marL="285750" lvl="0" indent="-285750"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prstClr val="black"/>
                </a:solidFill>
              </a:rPr>
              <a:t>Feiner Sprühstrahl, bessere </a:t>
            </a:r>
            <a:r>
              <a:rPr lang="de-DE" sz="1600" dirty="0" err="1">
                <a:solidFill>
                  <a:prstClr val="black"/>
                </a:solidFill>
              </a:rPr>
              <a:t>Vernebelnung</a:t>
            </a:r>
            <a:r>
              <a:rPr lang="de-DE" sz="1600" dirty="0">
                <a:solidFill>
                  <a:prstClr val="black"/>
                </a:solidFill>
              </a:rPr>
              <a:t> (kleine </a:t>
            </a:r>
            <a:r>
              <a:rPr lang="de-DE" sz="1600" dirty="0" err="1">
                <a:solidFill>
                  <a:prstClr val="black"/>
                </a:solidFill>
              </a:rPr>
              <a:t>Tröpfchengröße</a:t>
            </a:r>
            <a:r>
              <a:rPr lang="de-DE" sz="1600" dirty="0">
                <a:solidFill>
                  <a:prstClr val="black"/>
                </a:solidFill>
              </a:rPr>
              <a:t>) damit große Kühlwirkung und geringer Wasserschaden</a:t>
            </a:r>
          </a:p>
          <a:p>
            <a:pPr marL="285750" lvl="0" indent="-285750">
              <a:spcAft>
                <a:spcPts val="350"/>
              </a:spcAft>
              <a:buFont typeface="Arial" panose="020B0604020202020204" pitchFamily="34" charset="0"/>
              <a:buChar char="•"/>
            </a:pPr>
            <a:endParaRPr lang="de-DE" sz="1600" dirty="0">
              <a:solidFill>
                <a:prstClr val="black"/>
              </a:solidFill>
            </a:endParaRPr>
          </a:p>
          <a:p>
            <a:pPr marL="431800" marR="0" lvl="0" indent="-431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5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3957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drinnen, klein, Tisch, sitzend enthält.&#10;&#10;Automatisch generierte Beschreibung">
            <a:extLst>
              <a:ext uri="{FF2B5EF4-FFF2-40B4-BE49-F238E27FC236}">
                <a16:creationId xmlns:a16="http://schemas.microsoft.com/office/drawing/2014/main" id="{0D09A42C-4E06-4730-AD9A-E67C0DAB3E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983" y="1110400"/>
            <a:ext cx="2782801" cy="2971465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06952279-765C-41F6-AF0D-7F4DCD603A3D}"/>
              </a:ext>
            </a:extLst>
          </p:cNvPr>
          <p:cNvSpPr/>
          <p:nvPr/>
        </p:nvSpPr>
        <p:spPr>
          <a:xfrm>
            <a:off x="1403648" y="1928291"/>
            <a:ext cx="1719072" cy="28651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marL="0" marR="0" lvl="0" indent="-3937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Sprühbild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6C5CCB73-357B-4A0E-B7D8-9C9E96202429}"/>
              </a:ext>
            </a:extLst>
          </p:cNvPr>
          <p:cNvSpPr/>
          <p:nvPr/>
        </p:nvSpPr>
        <p:spPr>
          <a:xfrm>
            <a:off x="1410849" y="1629138"/>
            <a:ext cx="3243072" cy="35966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0" marR="0" lvl="0" indent="-393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" sz="1600" dirty="0">
                <a:solidFill>
                  <a:prstClr val="black"/>
                </a:solidFill>
                <a:latin typeface="Times New Roman"/>
              </a:rPr>
              <a:t>Durchflussleistung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4BD3079B-D57B-47D3-86BE-7799A5A7E862}"/>
              </a:ext>
            </a:extLst>
          </p:cNvPr>
          <p:cNvSpPr txBox="1"/>
          <p:nvPr/>
        </p:nvSpPr>
        <p:spPr>
          <a:xfrm>
            <a:off x="2626428" y="879568"/>
            <a:ext cx="3243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de-DE" sz="2400" b="1" dirty="0">
                <a:solidFill>
                  <a:prstClr val="black"/>
                </a:solidFill>
              </a:rPr>
              <a:t>Hohlstrahlrohr F500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A2F0C424-D6E8-4996-9855-729B5277ED39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3122720" y="1941475"/>
            <a:ext cx="3537512" cy="1300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C8B2689C-928B-4A51-9E96-AFF0762BE1E9}"/>
              </a:ext>
            </a:extLst>
          </p:cNvPr>
          <p:cNvCxnSpPr>
            <a:cxnSpLocks/>
          </p:cNvCxnSpPr>
          <p:nvPr/>
        </p:nvCxnSpPr>
        <p:spPr>
          <a:xfrm flipV="1">
            <a:off x="3491880" y="2102317"/>
            <a:ext cx="4744335" cy="218428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C70FB786-A9ED-4B22-B333-5B92375FF7CB}"/>
              </a:ext>
            </a:extLst>
          </p:cNvPr>
          <p:cNvCxnSpPr>
            <a:cxnSpLocks/>
          </p:cNvCxnSpPr>
          <p:nvPr/>
        </p:nvCxnSpPr>
        <p:spPr>
          <a:xfrm flipV="1">
            <a:off x="3032385" y="2242728"/>
            <a:ext cx="4563951" cy="42826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>
            <a:extLst>
              <a:ext uri="{FF2B5EF4-FFF2-40B4-BE49-F238E27FC236}">
                <a16:creationId xmlns:a16="http://schemas.microsoft.com/office/drawing/2014/main" id="{BB343CE0-0506-46B0-B47E-9CD80D4A10F7}"/>
              </a:ext>
            </a:extLst>
          </p:cNvPr>
          <p:cNvSpPr/>
          <p:nvPr/>
        </p:nvSpPr>
        <p:spPr>
          <a:xfrm>
            <a:off x="1403648" y="2505839"/>
            <a:ext cx="2829696" cy="3657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0" marR="0" lvl="0" indent="-393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6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Griffstück</a:t>
            </a: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9A2F05E9-3CE2-4AC5-965F-3401C6F4FE31}"/>
              </a:ext>
            </a:extLst>
          </p:cNvPr>
          <p:cNvSpPr/>
          <p:nvPr/>
        </p:nvSpPr>
        <p:spPr>
          <a:xfrm>
            <a:off x="1403648" y="1349056"/>
            <a:ext cx="3243072" cy="35966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 indent="-393700">
              <a:buFont typeface="Arial" panose="020B0604020202020204" pitchFamily="34" charset="0"/>
              <a:buChar char="•"/>
              <a:defRPr/>
            </a:pPr>
            <a:r>
              <a:rPr lang="de" sz="1600" dirty="0">
                <a:solidFill>
                  <a:prstClr val="black"/>
                </a:solidFill>
                <a:latin typeface="Times New Roman"/>
              </a:rPr>
              <a:t>Druchflussmenge</a:t>
            </a:r>
          </a:p>
        </p:txBody>
      </p: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E0E4B1A8-C731-43DC-851C-DEE8B7A5F94E}"/>
              </a:ext>
            </a:extLst>
          </p:cNvPr>
          <p:cNvCxnSpPr>
            <a:cxnSpLocks/>
          </p:cNvCxnSpPr>
          <p:nvPr/>
        </p:nvCxnSpPr>
        <p:spPr>
          <a:xfrm flipV="1">
            <a:off x="3251437" y="1168273"/>
            <a:ext cx="3944733" cy="2846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20FFB0AD-18E4-414F-824F-8E04B2CB8EB8}"/>
              </a:ext>
            </a:extLst>
          </p:cNvPr>
          <p:cNvCxnSpPr>
            <a:cxnSpLocks/>
          </p:cNvCxnSpPr>
          <p:nvPr/>
        </p:nvCxnSpPr>
        <p:spPr>
          <a:xfrm flipV="1">
            <a:off x="3278778" y="1691417"/>
            <a:ext cx="3669486" cy="13654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hteck 33">
            <a:extLst>
              <a:ext uri="{FF2B5EF4-FFF2-40B4-BE49-F238E27FC236}">
                <a16:creationId xmlns:a16="http://schemas.microsoft.com/office/drawing/2014/main" id="{34793301-1E0D-4480-9C2D-9C58811CF33E}"/>
              </a:ext>
            </a:extLst>
          </p:cNvPr>
          <p:cNvSpPr/>
          <p:nvPr/>
        </p:nvSpPr>
        <p:spPr>
          <a:xfrm>
            <a:off x="1403648" y="4400113"/>
            <a:ext cx="4680520" cy="3657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0" marR="0" lvl="0" indent="-393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6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Festkupplung oder Knaggenteil B, C, D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79EC8635-856A-43AB-A1D5-653F07A714D8}"/>
              </a:ext>
            </a:extLst>
          </p:cNvPr>
          <p:cNvSpPr/>
          <p:nvPr/>
        </p:nvSpPr>
        <p:spPr>
          <a:xfrm>
            <a:off x="1403648" y="2227518"/>
            <a:ext cx="1719072" cy="28651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marL="0" marR="0" lvl="0" indent="-3937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Zumischrate</a:t>
            </a:r>
          </a:p>
        </p:txBody>
      </p: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FECD72D6-60F8-48A2-B77F-61B79C278A4F}"/>
              </a:ext>
            </a:extLst>
          </p:cNvPr>
          <p:cNvCxnSpPr>
            <a:cxnSpLocks/>
          </p:cNvCxnSpPr>
          <p:nvPr/>
        </p:nvCxnSpPr>
        <p:spPr>
          <a:xfrm flipV="1">
            <a:off x="3051176" y="1980524"/>
            <a:ext cx="4019460" cy="44550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hteck 23">
            <a:extLst>
              <a:ext uri="{FF2B5EF4-FFF2-40B4-BE49-F238E27FC236}">
                <a16:creationId xmlns:a16="http://schemas.microsoft.com/office/drawing/2014/main" id="{55D8E646-E6A6-460A-832D-B9C48D2A7590}"/>
              </a:ext>
            </a:extLst>
          </p:cNvPr>
          <p:cNvSpPr/>
          <p:nvPr/>
        </p:nvSpPr>
        <p:spPr>
          <a:xfrm>
            <a:off x="1403648" y="2939689"/>
            <a:ext cx="2829696" cy="3657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0" marR="0" lvl="0" indent="-393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6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" sz="1600" dirty="0">
                <a:solidFill>
                  <a:prstClr val="black"/>
                </a:solidFill>
                <a:latin typeface="Times New Roman"/>
              </a:rPr>
              <a:t>Behälter für F500</a:t>
            </a:r>
            <a:endParaRPr kumimoji="0" lang="d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B54B98B9-C929-404E-ABF2-CCF31117BF25}"/>
              </a:ext>
            </a:extLst>
          </p:cNvPr>
          <p:cNvCxnSpPr>
            <a:cxnSpLocks/>
          </p:cNvCxnSpPr>
          <p:nvPr/>
        </p:nvCxnSpPr>
        <p:spPr>
          <a:xfrm>
            <a:off x="3419872" y="3060865"/>
            <a:ext cx="3394289" cy="6808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774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9" grpId="0"/>
      <p:bldP spid="26" grpId="0"/>
      <p:bldP spid="34" grpId="0"/>
      <p:bldP spid="21" grpId="0"/>
      <p:bldP spid="2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208FD7A3-63E1-469C-BC13-D7F9082B68A2}"/>
              </a:ext>
            </a:extLst>
          </p:cNvPr>
          <p:cNvSpPr/>
          <p:nvPr/>
        </p:nvSpPr>
        <p:spPr>
          <a:xfrm>
            <a:off x="1069848" y="2643758"/>
            <a:ext cx="8037576" cy="1432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910"/>
              </a:spcBef>
              <a:spcAft>
                <a:spcPts val="35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4A86090-BE49-486D-A604-15AA9429FB04}"/>
              </a:ext>
            </a:extLst>
          </p:cNvPr>
          <p:cNvSpPr txBox="1"/>
          <p:nvPr/>
        </p:nvSpPr>
        <p:spPr>
          <a:xfrm>
            <a:off x="1093602" y="703724"/>
            <a:ext cx="6956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prstClr val="black"/>
                </a:solidFill>
              </a:rPr>
              <a:t>Hohlstrahlrohr F 500 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Einsatzmöglichkeiten/ Hinweise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FD649D54-4E6B-426F-A04C-6BFD9DD4E93F}"/>
              </a:ext>
            </a:extLst>
          </p:cNvPr>
          <p:cNvSpPr/>
          <p:nvPr/>
        </p:nvSpPr>
        <p:spPr>
          <a:xfrm>
            <a:off x="611560" y="1347614"/>
            <a:ext cx="8229600" cy="2084814"/>
          </a:xfrm>
          <a:prstGeom prst="rect">
            <a:avLst/>
          </a:prstGeom>
        </p:spPr>
        <p:txBody>
          <a:bodyPr lIns="0" tIns="0" rIns="0" bIns="0">
            <a:normAutofit fontScale="97500"/>
          </a:bodyPr>
          <a:lstStyle/>
          <a:p>
            <a:pPr marL="285750" lvl="0" indent="-285750"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prstClr val="black"/>
                </a:solidFill>
              </a:rPr>
              <a:t>Dient der Abgabe von Löschwasser als Voll- oder Sprühstrahl</a:t>
            </a:r>
          </a:p>
          <a:p>
            <a:pPr marL="285750" lvl="0" indent="-285750"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prstClr val="black"/>
                </a:solidFill>
              </a:rPr>
              <a:t>Wassermenge und Strahlform einstellbar</a:t>
            </a:r>
          </a:p>
          <a:p>
            <a:pPr marL="285750" lvl="0" indent="-285750"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prstClr val="black"/>
                </a:solidFill>
              </a:rPr>
              <a:t>Größeres </a:t>
            </a:r>
            <a:r>
              <a:rPr lang="de-DE" sz="1600" dirty="0" err="1">
                <a:solidFill>
                  <a:prstClr val="black"/>
                </a:solidFill>
              </a:rPr>
              <a:t>Einsatzspecktrum</a:t>
            </a:r>
            <a:endParaRPr lang="de-DE" sz="1600" dirty="0">
              <a:solidFill>
                <a:prstClr val="black"/>
              </a:solidFill>
            </a:endParaRPr>
          </a:p>
          <a:p>
            <a:pPr marL="285750" lvl="0" indent="-285750"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prstClr val="black"/>
                </a:solidFill>
              </a:rPr>
              <a:t>Schnelle kühlende Wirkung durch das Löschmittel F500</a:t>
            </a:r>
          </a:p>
          <a:p>
            <a:pPr marL="285750" lvl="0" indent="-285750"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prstClr val="black"/>
                </a:solidFill>
              </a:rPr>
              <a:t>Geeignet für die Brandklasse A und B. Nicht für Fettbrände und nicht parallel mit </a:t>
            </a:r>
            <a:br>
              <a:rPr lang="de-DE" sz="1600" dirty="0">
                <a:solidFill>
                  <a:prstClr val="black"/>
                </a:solidFill>
              </a:rPr>
            </a:br>
            <a:r>
              <a:rPr lang="de-DE" sz="1600" dirty="0">
                <a:solidFill>
                  <a:prstClr val="black"/>
                </a:solidFill>
              </a:rPr>
              <a:t>Schaummittel einsetzbar</a:t>
            </a:r>
          </a:p>
          <a:p>
            <a:pPr marL="285750" lvl="0" indent="-285750"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prstClr val="black"/>
                </a:solidFill>
              </a:rPr>
              <a:t>Wurfweiten und Abstände sind aus der Anleitung zu entnehmen</a:t>
            </a:r>
          </a:p>
          <a:p>
            <a:pPr marL="285750" lvl="0" indent="-285750">
              <a:spcAft>
                <a:spcPts val="350"/>
              </a:spcAft>
              <a:buFont typeface="Arial" panose="020B0604020202020204" pitchFamily="34" charset="0"/>
              <a:buChar char="•"/>
            </a:pPr>
            <a:endParaRPr lang="de-DE" sz="1600" dirty="0">
              <a:solidFill>
                <a:prstClr val="black"/>
              </a:solidFill>
            </a:endParaRPr>
          </a:p>
          <a:p>
            <a:pPr marL="431800" marR="0" lvl="0" indent="-431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5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39079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>
            <a:extLst>
              <a:ext uri="{FF2B5EF4-FFF2-40B4-BE49-F238E27FC236}">
                <a16:creationId xmlns:a16="http://schemas.microsoft.com/office/drawing/2014/main" id="{4BD3079B-D57B-47D3-86BE-7799A5A7E862}"/>
              </a:ext>
            </a:extLst>
          </p:cNvPr>
          <p:cNvSpPr txBox="1"/>
          <p:nvPr/>
        </p:nvSpPr>
        <p:spPr>
          <a:xfrm>
            <a:off x="2626428" y="879568"/>
            <a:ext cx="3243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Schaumrohr</a:t>
            </a:r>
          </a:p>
        </p:txBody>
      </p:sp>
      <p:graphicFrame>
        <p:nvGraphicFramePr>
          <p:cNvPr id="3" name="Tabelle 3">
            <a:extLst>
              <a:ext uri="{FF2B5EF4-FFF2-40B4-BE49-F238E27FC236}">
                <a16:creationId xmlns:a16="http://schemas.microsoft.com/office/drawing/2014/main" id="{3649D5F1-ACC6-433C-A265-79F393187A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0356760"/>
              </p:ext>
            </p:extLst>
          </p:nvPr>
        </p:nvGraphicFramePr>
        <p:xfrm>
          <a:off x="611560" y="1491631"/>
          <a:ext cx="7344816" cy="3356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>
                  <a:extLst>
                    <a:ext uri="{9D8B030D-6E8A-4147-A177-3AD203B41FA5}">
                      <a16:colId xmlns:a16="http://schemas.microsoft.com/office/drawing/2014/main" val="4255424025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730501404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1873985776"/>
                    </a:ext>
                  </a:extLst>
                </a:gridCol>
              </a:tblGrid>
              <a:tr h="321491">
                <a:tc>
                  <a:txBody>
                    <a:bodyPr/>
                    <a:lstStyle/>
                    <a:p>
                      <a:r>
                        <a:rPr lang="de-DE" dirty="0"/>
                        <a:t>Leichtschaumgenerator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Mittelschaumrohr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Schwerschaumrohr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7002655"/>
                  </a:ext>
                </a:extLst>
              </a:tr>
              <a:tr h="2146919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0135372"/>
                  </a:ext>
                </a:extLst>
              </a:tr>
              <a:tr h="843957">
                <a:tc gridSpan="3">
                  <a:txBody>
                    <a:bodyPr/>
                    <a:lstStyle/>
                    <a:p>
                      <a:r>
                        <a:rPr lang="de-DE" dirty="0"/>
                        <a:t>Gibt es in den Ausführung M2, M4 und M8 sowie als S2, S4 und S8. Die jeweilige Zahl gibt die Literleistung an und muss zum </a:t>
                      </a:r>
                      <a:r>
                        <a:rPr lang="de-DE" dirty="0" err="1"/>
                        <a:t>Zumischer</a:t>
                      </a:r>
                      <a:r>
                        <a:rPr lang="de-DE" dirty="0"/>
                        <a:t> passen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4511566"/>
                  </a:ext>
                </a:extLst>
              </a:tr>
            </a:tbl>
          </a:graphicData>
        </a:graphic>
      </p:graphicFrame>
      <p:pic>
        <p:nvPicPr>
          <p:cNvPr id="5" name="Grafik 4">
            <a:extLst>
              <a:ext uri="{FF2B5EF4-FFF2-40B4-BE49-F238E27FC236}">
                <a16:creationId xmlns:a16="http://schemas.microsoft.com/office/drawing/2014/main" id="{E634ECAD-3310-4EA1-ADB5-3797589338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283718"/>
            <a:ext cx="2128236" cy="1368152"/>
          </a:xfrm>
          <a:prstGeom prst="rect">
            <a:avLst/>
          </a:prstGeom>
        </p:spPr>
      </p:pic>
      <p:pic>
        <p:nvPicPr>
          <p:cNvPr id="9" name="Grafik 8" descr="Ein Bild, das Objekt enthält.&#10;&#10;Automatisch generierte Beschreibung">
            <a:extLst>
              <a:ext uri="{FF2B5EF4-FFF2-40B4-BE49-F238E27FC236}">
                <a16:creationId xmlns:a16="http://schemas.microsoft.com/office/drawing/2014/main" id="{B773BC2D-575E-43AB-91F8-BD3E8F3551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139702"/>
            <a:ext cx="2296704" cy="1714872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0F7F515A-EF92-48BA-914C-E664204B1A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112" y="2610135"/>
            <a:ext cx="2082527" cy="77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0733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208FD7A3-63E1-469C-BC13-D7F9082B68A2}"/>
              </a:ext>
            </a:extLst>
          </p:cNvPr>
          <p:cNvSpPr/>
          <p:nvPr/>
        </p:nvSpPr>
        <p:spPr>
          <a:xfrm>
            <a:off x="1069848" y="2643758"/>
            <a:ext cx="8037576" cy="1432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910"/>
              </a:spcBef>
              <a:spcAft>
                <a:spcPts val="35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4A86090-BE49-486D-A604-15AA9429FB04}"/>
              </a:ext>
            </a:extLst>
          </p:cNvPr>
          <p:cNvSpPr txBox="1"/>
          <p:nvPr/>
        </p:nvSpPr>
        <p:spPr>
          <a:xfrm>
            <a:off x="1093602" y="703724"/>
            <a:ext cx="6956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prstClr val="black"/>
                </a:solidFill>
              </a:rPr>
              <a:t>Schaumrohr 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Einsatzmöglichkeiten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FD649D54-4E6B-426F-A04C-6BFD9DD4E93F}"/>
              </a:ext>
            </a:extLst>
          </p:cNvPr>
          <p:cNvSpPr/>
          <p:nvPr/>
        </p:nvSpPr>
        <p:spPr>
          <a:xfrm>
            <a:off x="611560" y="1347614"/>
            <a:ext cx="8229600" cy="2084814"/>
          </a:xfrm>
          <a:prstGeom prst="rect">
            <a:avLst/>
          </a:prstGeom>
        </p:spPr>
        <p:txBody>
          <a:bodyPr lIns="0" tIns="0" rIns="0" bIns="0">
            <a:normAutofit fontScale="97500"/>
          </a:bodyPr>
          <a:lstStyle/>
          <a:p>
            <a:pPr marL="285750" lvl="0" indent="-285750"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de-DE" sz="1600" b="1" dirty="0">
                <a:effectLst/>
                <a:latin typeface="Arial" panose="020B0604020202020204" pitchFamily="34" charset="0"/>
              </a:rPr>
              <a:t>Mittelschaum:</a:t>
            </a:r>
            <a:r>
              <a:rPr lang="de-DE" sz="1600" dirty="0">
                <a:effectLst/>
                <a:latin typeface="Arial" panose="020B0604020202020204" pitchFamily="34" charset="0"/>
              </a:rPr>
              <a:t> </a:t>
            </a:r>
          </a:p>
          <a:p>
            <a:pPr marL="742950" lvl="1" indent="-285750"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de-DE" sz="1600" dirty="0">
                <a:effectLst/>
                <a:latin typeface="Arial" panose="020B0604020202020204" pitchFamily="34" charset="0"/>
              </a:rPr>
              <a:t>Bei Flüssigkeitsbränden zum Löschen und Verhindern von Rückzündungen wegen der höheren Schichtdicke. Zum Fluten von Räumen wegen der guten Stapelbarkeit. Als schützende </a:t>
            </a:r>
            <a:r>
              <a:rPr lang="de-DE" sz="1600" dirty="0" err="1">
                <a:effectLst/>
                <a:latin typeface="Arial" panose="020B0604020202020204" pitchFamily="34" charset="0"/>
              </a:rPr>
              <a:t>Beschäumung</a:t>
            </a:r>
            <a:r>
              <a:rPr lang="de-DE" sz="1600" dirty="0">
                <a:effectLst/>
                <a:latin typeface="Arial" panose="020B0604020202020204" pitchFamily="34" charset="0"/>
              </a:rPr>
              <a:t> wegen der trennenden Wirkung. </a:t>
            </a:r>
          </a:p>
          <a:p>
            <a:pPr marL="285750" indent="-285750"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de-DE" sz="1600" b="1" dirty="0">
                <a:effectLst/>
                <a:latin typeface="Arial" panose="020B0604020202020204" pitchFamily="34" charset="0"/>
              </a:rPr>
              <a:t>Schwerschaum:</a:t>
            </a:r>
            <a:r>
              <a:rPr lang="de-DE" sz="1600" dirty="0">
                <a:effectLst/>
                <a:latin typeface="Arial" panose="020B0604020202020204" pitchFamily="34" charset="0"/>
              </a:rPr>
              <a:t> </a:t>
            </a:r>
          </a:p>
          <a:p>
            <a:pPr marL="742950" lvl="1" indent="-285750"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de-DE" sz="1600" dirty="0">
                <a:effectLst/>
                <a:latin typeface="Arial" panose="020B0604020202020204" pitchFamily="34" charset="0"/>
              </a:rPr>
              <a:t>Bei sehr heißen Flüssigkeitsbränden wegen der großen Kühlwirkung. Bei Feststoffbränden wegen der benetzenden Wirkung. </a:t>
            </a:r>
            <a:endParaRPr lang="de-DE" sz="1600" dirty="0">
              <a:solidFill>
                <a:prstClr val="black"/>
              </a:solidFill>
            </a:endParaRPr>
          </a:p>
          <a:p>
            <a:pPr marL="431800" marR="0" lvl="0" indent="-431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5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60553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208FD7A3-63E1-469C-BC13-D7F9082B68A2}"/>
              </a:ext>
            </a:extLst>
          </p:cNvPr>
          <p:cNvSpPr/>
          <p:nvPr/>
        </p:nvSpPr>
        <p:spPr>
          <a:xfrm>
            <a:off x="1089523" y="2643758"/>
            <a:ext cx="8037576" cy="1432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910"/>
              </a:spcBef>
              <a:spcAft>
                <a:spcPts val="35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4A86090-BE49-486D-A604-15AA9429FB04}"/>
              </a:ext>
            </a:extLst>
          </p:cNvPr>
          <p:cNvSpPr txBox="1"/>
          <p:nvPr/>
        </p:nvSpPr>
        <p:spPr>
          <a:xfrm>
            <a:off x="1093602" y="703724"/>
            <a:ext cx="6956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prstClr val="black"/>
                </a:solidFill>
              </a:rPr>
              <a:t>Schaumrohr 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Hinweise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FD649D54-4E6B-426F-A04C-6BFD9DD4E93F}"/>
              </a:ext>
            </a:extLst>
          </p:cNvPr>
          <p:cNvSpPr/>
          <p:nvPr/>
        </p:nvSpPr>
        <p:spPr>
          <a:xfrm>
            <a:off x="611560" y="1347614"/>
            <a:ext cx="8229600" cy="3168352"/>
          </a:xfrm>
          <a:prstGeom prst="rect">
            <a:avLst/>
          </a:prstGeom>
        </p:spPr>
        <p:txBody>
          <a:bodyPr lIns="0" tIns="0" rIns="0" bIns="0">
            <a:normAutofit fontScale="90000" lnSpcReduction="20000"/>
          </a:bodyPr>
          <a:lstStyle/>
          <a:p>
            <a:pPr marL="285750" lvl="0" indent="-285750"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de-DE" sz="1600" dirty="0" err="1">
                <a:solidFill>
                  <a:prstClr val="black"/>
                </a:solidFill>
              </a:rPr>
              <a:t>Verschäumungszahl</a:t>
            </a:r>
            <a:endParaRPr lang="de-DE" sz="1600" dirty="0">
              <a:solidFill>
                <a:prstClr val="black"/>
              </a:solidFill>
            </a:endParaRPr>
          </a:p>
          <a:p>
            <a:pPr marL="742950" lvl="1" indent="-285750"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prstClr val="black"/>
                </a:solidFill>
              </a:rPr>
              <a:t>Mittelschaum 20 bis 200 </a:t>
            </a:r>
            <a:r>
              <a:rPr lang="de-DE" sz="1600" dirty="0">
                <a:solidFill>
                  <a:prstClr val="black"/>
                </a:solidFill>
                <a:sym typeface="Wingdings" panose="05000000000000000000" pitchFamily="2" charset="2"/>
              </a:rPr>
              <a:t> Typisch 75</a:t>
            </a:r>
            <a:endParaRPr lang="de-DE" sz="1600" dirty="0">
              <a:solidFill>
                <a:prstClr val="black"/>
              </a:solidFill>
            </a:endParaRPr>
          </a:p>
          <a:p>
            <a:pPr marL="742950" lvl="1" indent="-285750"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prstClr val="black"/>
                </a:solidFill>
              </a:rPr>
              <a:t>Schwerschaum 4 bis 20 </a:t>
            </a:r>
            <a:r>
              <a:rPr lang="de-DE" sz="1600" dirty="0">
                <a:solidFill>
                  <a:prstClr val="black"/>
                </a:solidFill>
                <a:sym typeface="Wingdings" panose="05000000000000000000" pitchFamily="2" charset="2"/>
              </a:rPr>
              <a:t> Typisch 15</a:t>
            </a:r>
            <a:endParaRPr lang="de-DE" sz="1600" dirty="0">
              <a:solidFill>
                <a:prstClr val="black"/>
              </a:solidFill>
            </a:endParaRPr>
          </a:p>
          <a:p>
            <a:pPr marL="285750" indent="-285750"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prstClr val="black"/>
                </a:solidFill>
              </a:rPr>
              <a:t>Schaumvolumen</a:t>
            </a:r>
          </a:p>
          <a:p>
            <a:pPr marL="742950" lvl="1" indent="-285750"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prstClr val="black"/>
                </a:solidFill>
              </a:rPr>
              <a:t>Schaumittel / Zumischrate * </a:t>
            </a:r>
            <a:r>
              <a:rPr lang="de-DE" sz="1600" dirty="0" err="1">
                <a:solidFill>
                  <a:prstClr val="black"/>
                </a:solidFill>
              </a:rPr>
              <a:t>Verschäumungszahl</a:t>
            </a:r>
            <a:r>
              <a:rPr lang="de-DE" sz="1600" dirty="0">
                <a:solidFill>
                  <a:prstClr val="black"/>
                </a:solidFill>
              </a:rPr>
              <a:t> = Schaumvolumen</a:t>
            </a:r>
          </a:p>
          <a:p>
            <a:pPr marL="742950" lvl="1" indent="-285750"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prstClr val="black"/>
                </a:solidFill>
              </a:rPr>
              <a:t>20 Liter / 3%* 75 = 50 000 Liter = 50 m³</a:t>
            </a:r>
          </a:p>
          <a:p>
            <a:pPr marL="742950" lvl="1" indent="-285750"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prstClr val="black"/>
                </a:solidFill>
              </a:rPr>
              <a:t>20 Liter / 3% *15 = 10 000 Liter = 10 m³</a:t>
            </a:r>
          </a:p>
          <a:p>
            <a:pPr marL="285750" indent="-285750"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prstClr val="black"/>
                </a:solidFill>
              </a:rPr>
              <a:t>Vereinfacht</a:t>
            </a:r>
          </a:p>
          <a:p>
            <a:pPr marL="742950" lvl="1" indent="-285750"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prstClr val="black"/>
                </a:solidFill>
              </a:rPr>
              <a:t>Flüssigkeitsmenge * </a:t>
            </a:r>
            <a:r>
              <a:rPr lang="de-DE" sz="1600" dirty="0" err="1">
                <a:solidFill>
                  <a:prstClr val="black"/>
                </a:solidFill>
              </a:rPr>
              <a:t>Verschäumungszahl</a:t>
            </a:r>
            <a:endParaRPr lang="de-DE" sz="1600" dirty="0">
              <a:solidFill>
                <a:prstClr val="black"/>
              </a:solidFill>
            </a:endParaRPr>
          </a:p>
          <a:p>
            <a:pPr marL="742950" lvl="1" indent="-285750"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prstClr val="black"/>
                </a:solidFill>
              </a:rPr>
              <a:t>700 Liter *75 = 52,5 m³</a:t>
            </a:r>
          </a:p>
          <a:p>
            <a:pPr marL="742950" lvl="1" indent="-285750"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prstClr val="black"/>
                </a:solidFill>
              </a:rPr>
              <a:t>700 Liter *15= 10,5 m³</a:t>
            </a:r>
          </a:p>
          <a:p>
            <a:pPr marL="285750" indent="-285750"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prstClr val="black"/>
                </a:solidFill>
              </a:rPr>
              <a:t>Wurfweiten</a:t>
            </a:r>
          </a:p>
          <a:p>
            <a:pPr marL="742950" lvl="1" indent="-285750"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prstClr val="black"/>
                </a:solidFill>
              </a:rPr>
              <a:t>S2	S4	S8	M2	M4	M8</a:t>
            </a:r>
          </a:p>
          <a:p>
            <a:pPr marL="742950" lvl="1" indent="-285750"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prstClr val="black"/>
                </a:solidFill>
              </a:rPr>
              <a:t>12m	20m	25m	6m	7m	10m</a:t>
            </a:r>
          </a:p>
          <a:p>
            <a:pPr marL="285750" indent="-285750">
              <a:spcAft>
                <a:spcPts val="350"/>
              </a:spcAft>
              <a:buFont typeface="Arial" panose="020B0604020202020204" pitchFamily="34" charset="0"/>
              <a:buChar char="•"/>
            </a:pPr>
            <a:endParaRPr lang="de-DE" sz="1600" dirty="0">
              <a:solidFill>
                <a:prstClr val="black"/>
              </a:solidFill>
            </a:endParaRPr>
          </a:p>
          <a:p>
            <a:pPr marL="742950" lvl="1" indent="-285750">
              <a:spcAft>
                <a:spcPts val="350"/>
              </a:spcAft>
              <a:buFont typeface="Arial" panose="020B0604020202020204" pitchFamily="34" charset="0"/>
              <a:buChar char="•"/>
            </a:pPr>
            <a:endParaRPr lang="de-DE" sz="1600" dirty="0">
              <a:solidFill>
                <a:prstClr val="black"/>
              </a:solidFill>
            </a:endParaRPr>
          </a:p>
          <a:p>
            <a:pPr marL="285750" lvl="0" indent="-285750">
              <a:spcAft>
                <a:spcPts val="350"/>
              </a:spcAft>
              <a:buFont typeface="Arial" panose="020B0604020202020204" pitchFamily="34" charset="0"/>
              <a:buChar char="•"/>
            </a:pPr>
            <a:endParaRPr lang="de-DE" sz="1600" dirty="0">
              <a:solidFill>
                <a:prstClr val="black"/>
              </a:solidFill>
            </a:endParaRPr>
          </a:p>
          <a:p>
            <a:pPr marL="431800" marR="0" lvl="0" indent="-431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5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95941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208FD7A3-63E1-469C-BC13-D7F9082B68A2}"/>
              </a:ext>
            </a:extLst>
          </p:cNvPr>
          <p:cNvSpPr/>
          <p:nvPr/>
        </p:nvSpPr>
        <p:spPr>
          <a:xfrm>
            <a:off x="1089523" y="2643758"/>
            <a:ext cx="8037576" cy="1432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910"/>
              </a:spcBef>
              <a:spcAft>
                <a:spcPts val="35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4A86090-BE49-486D-A604-15AA9429FB04}"/>
              </a:ext>
            </a:extLst>
          </p:cNvPr>
          <p:cNvSpPr txBox="1"/>
          <p:nvPr/>
        </p:nvSpPr>
        <p:spPr>
          <a:xfrm>
            <a:off x="1093602" y="703724"/>
            <a:ext cx="6956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Bei</a:t>
            </a:r>
            <a:r>
              <a:rPr lang="de-DE" sz="2400" b="1" dirty="0">
                <a:solidFill>
                  <a:prstClr val="black"/>
                </a:solidFill>
                <a:latin typeface="Calibri"/>
              </a:rPr>
              <a:t>spiele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FD649D54-4E6B-426F-A04C-6BFD9DD4E93F}"/>
              </a:ext>
            </a:extLst>
          </p:cNvPr>
          <p:cNvSpPr/>
          <p:nvPr/>
        </p:nvSpPr>
        <p:spPr>
          <a:xfrm>
            <a:off x="611560" y="1347614"/>
            <a:ext cx="8229600" cy="3168352"/>
          </a:xfrm>
          <a:prstGeom prst="rect">
            <a:avLst/>
          </a:prstGeom>
        </p:spPr>
        <p:txBody>
          <a:bodyPr lIns="0" tIns="0" rIns="0" bIns="0">
            <a:normAutofit fontScale="82500" lnSpcReduction="20000"/>
          </a:bodyPr>
          <a:lstStyle/>
          <a:p>
            <a:pPr marL="285750" indent="-285750"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prstClr val="black"/>
                </a:solidFill>
              </a:rPr>
              <a:t>Fahrzeughalle SW mit Schwerschaumrohr (Wasser?, Schaumittel? Bei 3%, Höhe vom Schaumteppich 0,5m)</a:t>
            </a:r>
          </a:p>
          <a:p>
            <a:pPr marL="742950" lvl="1" indent="-285750"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prstClr val="black"/>
                </a:solidFill>
              </a:rPr>
              <a:t>78m² </a:t>
            </a:r>
            <a:r>
              <a:rPr lang="de-DE" sz="1600" dirty="0">
                <a:solidFill>
                  <a:prstClr val="black"/>
                </a:solidFill>
                <a:sym typeface="Wingdings" panose="05000000000000000000" pitchFamily="2" charset="2"/>
              </a:rPr>
              <a:t> 36000 Liter Schaum</a:t>
            </a:r>
            <a:endParaRPr lang="de-DE" sz="1600" dirty="0">
              <a:solidFill>
                <a:prstClr val="black"/>
              </a:solidFill>
            </a:endParaRPr>
          </a:p>
          <a:p>
            <a:pPr marL="742950" lvl="1" indent="-285750"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prstClr val="black"/>
                </a:solidFill>
              </a:rPr>
              <a:t>2522 Liter Wasser, 78 Liter Schaum</a:t>
            </a:r>
          </a:p>
          <a:p>
            <a:pPr marL="742950" lvl="1" indent="-285750">
              <a:spcAft>
                <a:spcPts val="350"/>
              </a:spcAft>
              <a:buFont typeface="Arial" panose="020B0604020202020204" pitchFamily="34" charset="0"/>
              <a:buChar char="•"/>
            </a:pPr>
            <a:endParaRPr lang="de-DE" sz="1600" dirty="0">
              <a:solidFill>
                <a:prstClr val="black"/>
              </a:solidFill>
            </a:endParaRPr>
          </a:p>
          <a:p>
            <a:pPr marL="285750" indent="-285750"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prstClr val="black"/>
                </a:solidFill>
              </a:rPr>
              <a:t>Schulungsraum mit Mittelschaumrohr (Wasser?, Schaumittel? Bei 3%, Höhe vom Schaumteppich 0,5m)</a:t>
            </a:r>
          </a:p>
          <a:p>
            <a:pPr marL="742950" lvl="1" indent="-285750"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prstClr val="black"/>
                </a:solidFill>
              </a:rPr>
              <a:t>55m² </a:t>
            </a:r>
            <a:r>
              <a:rPr lang="de-DE" sz="1600" dirty="0">
                <a:solidFill>
                  <a:prstClr val="black"/>
                </a:solidFill>
                <a:sym typeface="Wingdings" panose="05000000000000000000" pitchFamily="2" charset="2"/>
              </a:rPr>
              <a:t> 27500 Liter Schaum</a:t>
            </a:r>
            <a:endParaRPr lang="de-DE" sz="1600" dirty="0">
              <a:solidFill>
                <a:prstClr val="black"/>
              </a:solidFill>
            </a:endParaRPr>
          </a:p>
          <a:p>
            <a:pPr marL="742950" lvl="1" indent="-285750"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prstClr val="black"/>
                </a:solidFill>
              </a:rPr>
              <a:t>355 Liter Wasser, 11 Liter Schaum</a:t>
            </a:r>
          </a:p>
          <a:p>
            <a:pPr marL="285750" lvl="0" indent="-285750">
              <a:spcAft>
                <a:spcPts val="350"/>
              </a:spcAft>
              <a:buFont typeface="Arial" panose="020B0604020202020204" pitchFamily="34" charset="0"/>
              <a:buChar char="•"/>
            </a:pPr>
            <a:endParaRPr lang="de-DE" sz="1600" dirty="0">
              <a:solidFill>
                <a:prstClr val="black"/>
              </a:solidFill>
            </a:endParaRPr>
          </a:p>
          <a:p>
            <a:pPr marL="285750" indent="-285750"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prstClr val="black"/>
                </a:solidFill>
              </a:rPr>
              <a:t>Stube mit Mittelschaumrohr(Wasser?, Schaumittel? Bei 3%, Höhe vom Schaumteppich 0,5m)</a:t>
            </a:r>
          </a:p>
          <a:p>
            <a:pPr marL="742950" lvl="1" indent="-285750"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prstClr val="black"/>
                </a:solidFill>
              </a:rPr>
              <a:t>24m² </a:t>
            </a:r>
            <a:r>
              <a:rPr lang="de-DE" sz="1600" dirty="0">
                <a:solidFill>
                  <a:prstClr val="black"/>
                </a:solidFill>
                <a:sym typeface="Wingdings" panose="05000000000000000000" pitchFamily="2" charset="2"/>
              </a:rPr>
              <a:t> 12000 Liter Schaum</a:t>
            </a:r>
            <a:endParaRPr lang="de-DE" sz="1600" dirty="0">
              <a:solidFill>
                <a:prstClr val="black"/>
              </a:solidFill>
            </a:endParaRPr>
          </a:p>
          <a:p>
            <a:pPr marL="742950" lvl="1" indent="-285750"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prstClr val="black"/>
                </a:solidFill>
              </a:rPr>
              <a:t>155 Liter Wasser, 5 Liter Schaum</a:t>
            </a:r>
          </a:p>
          <a:p>
            <a:pPr marL="285750" lvl="0" indent="-285750">
              <a:spcAft>
                <a:spcPts val="350"/>
              </a:spcAft>
              <a:buFont typeface="Arial" panose="020B0604020202020204" pitchFamily="34" charset="0"/>
              <a:buChar char="•"/>
            </a:pPr>
            <a:endParaRPr lang="de-DE" sz="1600" dirty="0">
              <a:solidFill>
                <a:prstClr val="black"/>
              </a:solidFill>
            </a:endParaRPr>
          </a:p>
          <a:p>
            <a:pPr marL="285750" indent="-285750"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prstClr val="black"/>
                </a:solidFill>
              </a:rPr>
              <a:t>Küche mit Schwerschaumrohr (Wasser?, Schaumittel? Bei 3%, Höhe vom Schaumteppich 0,5m)</a:t>
            </a:r>
          </a:p>
          <a:p>
            <a:pPr marL="742950" lvl="1" indent="-285750"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prstClr val="black"/>
                </a:solidFill>
              </a:rPr>
              <a:t>12m² </a:t>
            </a:r>
            <a:r>
              <a:rPr lang="de-DE" sz="1600" dirty="0">
                <a:solidFill>
                  <a:prstClr val="black"/>
                </a:solidFill>
                <a:sym typeface="Wingdings" panose="05000000000000000000" pitchFamily="2" charset="2"/>
              </a:rPr>
              <a:t> 6000 Liter Schaum</a:t>
            </a:r>
            <a:endParaRPr lang="de-DE" sz="1600" dirty="0">
              <a:solidFill>
                <a:prstClr val="black"/>
              </a:solidFill>
            </a:endParaRPr>
          </a:p>
          <a:p>
            <a:pPr marL="742950" lvl="1" indent="-285750"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prstClr val="black"/>
                </a:solidFill>
              </a:rPr>
              <a:t>388 Liter Wasser, 12 Liter Schaum</a:t>
            </a:r>
          </a:p>
          <a:p>
            <a:pPr lvl="0">
              <a:spcAft>
                <a:spcPts val="350"/>
              </a:spcAft>
            </a:pPr>
            <a:endParaRPr lang="de-DE" sz="1600" dirty="0">
              <a:solidFill>
                <a:prstClr val="black"/>
              </a:solidFill>
            </a:endParaRPr>
          </a:p>
          <a:p>
            <a:pPr marL="285750" lvl="0" indent="-285750">
              <a:spcAft>
                <a:spcPts val="350"/>
              </a:spcAft>
              <a:buFont typeface="Arial" panose="020B0604020202020204" pitchFamily="34" charset="0"/>
              <a:buChar char="•"/>
            </a:pPr>
            <a:endParaRPr lang="de-DE" sz="1600" dirty="0">
              <a:solidFill>
                <a:prstClr val="black"/>
              </a:solidFill>
            </a:endParaRPr>
          </a:p>
          <a:p>
            <a:pPr marL="285750" lvl="0" indent="-285750">
              <a:spcAft>
                <a:spcPts val="350"/>
              </a:spcAft>
              <a:buFont typeface="Arial" panose="020B0604020202020204" pitchFamily="34" charset="0"/>
              <a:buChar char="•"/>
            </a:pPr>
            <a:endParaRPr lang="de-DE" sz="1600" dirty="0">
              <a:solidFill>
                <a:prstClr val="black"/>
              </a:solidFill>
            </a:endParaRPr>
          </a:p>
          <a:p>
            <a:pPr marL="285750" indent="-285750">
              <a:spcAft>
                <a:spcPts val="350"/>
              </a:spcAft>
              <a:buFont typeface="Arial" panose="020B0604020202020204" pitchFamily="34" charset="0"/>
              <a:buChar char="•"/>
            </a:pPr>
            <a:endParaRPr lang="de-DE" sz="1600" dirty="0">
              <a:solidFill>
                <a:prstClr val="black"/>
              </a:solidFill>
            </a:endParaRPr>
          </a:p>
          <a:p>
            <a:pPr marL="285750" lvl="0" indent="-285750">
              <a:spcAft>
                <a:spcPts val="350"/>
              </a:spcAft>
              <a:buFont typeface="Arial" panose="020B0604020202020204" pitchFamily="34" charset="0"/>
              <a:buChar char="•"/>
            </a:pPr>
            <a:endParaRPr lang="de-DE" sz="1600" dirty="0">
              <a:solidFill>
                <a:prstClr val="black"/>
              </a:solidFill>
            </a:endParaRPr>
          </a:p>
          <a:p>
            <a:pPr marL="431800" marR="0" lvl="0" indent="-431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5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647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Pfeil enthält.&#10;&#10;Automatisch generierte Beschreibung">
            <a:extLst>
              <a:ext uri="{FF2B5EF4-FFF2-40B4-BE49-F238E27FC236}">
                <a16:creationId xmlns:a16="http://schemas.microsoft.com/office/drawing/2014/main" id="{3C5D48C2-B13B-417F-8018-463151442D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768" y="987574"/>
            <a:ext cx="2794637" cy="3950600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6C5CCB73-357B-4A0E-B7D8-9C9E96202429}"/>
              </a:ext>
            </a:extLst>
          </p:cNvPr>
          <p:cNvSpPr/>
          <p:nvPr/>
        </p:nvSpPr>
        <p:spPr>
          <a:xfrm>
            <a:off x="1328928" y="2457460"/>
            <a:ext cx="3243072" cy="13746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0" marR="0" lvl="0" indent="-393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" sz="1600" dirty="0">
                <a:solidFill>
                  <a:prstClr val="black"/>
                </a:solidFill>
                <a:latin typeface="Times New Roman"/>
              </a:rPr>
              <a:t>Verteiler</a:t>
            </a:r>
          </a:p>
          <a:p>
            <a:pPr marL="0" marR="0" lvl="0" indent="-393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" sz="1600" dirty="0">
                <a:solidFill>
                  <a:prstClr val="black"/>
                </a:solidFill>
                <a:latin typeface="Times New Roman"/>
              </a:rPr>
              <a:t>Stützkrümmer</a:t>
            </a:r>
          </a:p>
          <a:p>
            <a:pPr marL="0" marR="0" lvl="0" indent="-393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" sz="1600" dirty="0">
                <a:solidFill>
                  <a:prstClr val="black"/>
                </a:solidFill>
                <a:latin typeface="Times New Roman"/>
              </a:rPr>
              <a:t>B-Mehrzweckstrahlrohr</a:t>
            </a:r>
          </a:p>
          <a:p>
            <a:pPr indent="-393700">
              <a:buFont typeface="Arial" panose="020B0604020202020204" pitchFamily="34" charset="0"/>
              <a:buChar char="•"/>
              <a:defRPr/>
            </a:pPr>
            <a:r>
              <a:rPr lang="de" sz="1600" dirty="0">
                <a:solidFill>
                  <a:prstClr val="black"/>
                </a:solidFill>
                <a:latin typeface="Times New Roman"/>
              </a:rPr>
              <a:t>C-Schlauch</a:t>
            </a:r>
          </a:p>
          <a:p>
            <a:pPr marL="0" marR="0" lvl="0" indent="-393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de" sz="1600" dirty="0">
              <a:solidFill>
                <a:prstClr val="black"/>
              </a:solidFill>
              <a:latin typeface="Times New Roman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de" sz="1600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4BD3079B-D57B-47D3-86BE-7799A5A7E862}"/>
              </a:ext>
            </a:extLst>
          </p:cNvPr>
          <p:cNvSpPr txBox="1"/>
          <p:nvPr/>
        </p:nvSpPr>
        <p:spPr>
          <a:xfrm>
            <a:off x="2626428" y="879568"/>
            <a:ext cx="3243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Wasserringmonitor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BBB22587-A42E-4348-99F5-8FD108FF4DF1}"/>
              </a:ext>
            </a:extLst>
          </p:cNvPr>
          <p:cNvCxnSpPr>
            <a:cxnSpLocks/>
          </p:cNvCxnSpPr>
          <p:nvPr/>
        </p:nvCxnSpPr>
        <p:spPr>
          <a:xfrm flipV="1">
            <a:off x="2771800" y="2139702"/>
            <a:ext cx="3960440" cy="43204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AA016D23-B963-4D48-A336-AE6150063221}"/>
              </a:ext>
            </a:extLst>
          </p:cNvPr>
          <p:cNvCxnSpPr>
            <a:cxnSpLocks/>
          </p:cNvCxnSpPr>
          <p:nvPr/>
        </p:nvCxnSpPr>
        <p:spPr>
          <a:xfrm flipV="1">
            <a:off x="2843808" y="3111804"/>
            <a:ext cx="3600400" cy="25203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CB1E7CAA-C611-4ED5-939A-C2C39CDEA805}"/>
              </a:ext>
            </a:extLst>
          </p:cNvPr>
          <p:cNvCxnSpPr>
            <a:cxnSpLocks/>
          </p:cNvCxnSpPr>
          <p:nvPr/>
        </p:nvCxnSpPr>
        <p:spPr>
          <a:xfrm flipV="1">
            <a:off x="3131840" y="2311403"/>
            <a:ext cx="4252402" cy="65147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7E41C138-A709-4268-81DA-E3977F3F9B25}"/>
              </a:ext>
            </a:extLst>
          </p:cNvPr>
          <p:cNvCxnSpPr>
            <a:cxnSpLocks/>
          </p:cNvCxnSpPr>
          <p:nvPr/>
        </p:nvCxnSpPr>
        <p:spPr>
          <a:xfrm>
            <a:off x="3707904" y="3111805"/>
            <a:ext cx="3240360" cy="68408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360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208FD7A3-63E1-469C-BC13-D7F9082B68A2}"/>
              </a:ext>
            </a:extLst>
          </p:cNvPr>
          <p:cNvSpPr/>
          <p:nvPr/>
        </p:nvSpPr>
        <p:spPr>
          <a:xfrm>
            <a:off x="1069848" y="2643758"/>
            <a:ext cx="8037576" cy="1432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910"/>
              </a:spcBef>
              <a:spcAft>
                <a:spcPts val="35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4A86090-BE49-486D-A604-15AA9429FB04}"/>
              </a:ext>
            </a:extLst>
          </p:cNvPr>
          <p:cNvSpPr txBox="1"/>
          <p:nvPr/>
        </p:nvSpPr>
        <p:spPr>
          <a:xfrm>
            <a:off x="1093602" y="703724"/>
            <a:ext cx="6956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Wasserringmonitor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FD649D54-4E6B-426F-A04C-6BFD9DD4E93F}"/>
              </a:ext>
            </a:extLst>
          </p:cNvPr>
          <p:cNvSpPr/>
          <p:nvPr/>
        </p:nvSpPr>
        <p:spPr>
          <a:xfrm>
            <a:off x="611560" y="1347614"/>
            <a:ext cx="8229600" cy="2084814"/>
          </a:xfrm>
          <a:prstGeom prst="rect">
            <a:avLst/>
          </a:prstGeom>
        </p:spPr>
        <p:txBody>
          <a:bodyPr lIns="0" tIns="0" rIns="0" bIns="0">
            <a:normAutofit fontScale="97500"/>
          </a:bodyPr>
          <a:lstStyle/>
          <a:p>
            <a:pPr marL="285750" lvl="0" indent="-285750"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de-DE" sz="1600" dirty="0">
                <a:latin typeface="Arial" panose="020B0604020202020204" pitchFamily="34" charset="0"/>
              </a:rPr>
              <a:t>Kann mit der Standartbeladung aufgebaut werden</a:t>
            </a:r>
          </a:p>
          <a:p>
            <a:pPr marL="285750" lvl="0" indent="-285750"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de-DE" sz="1600" dirty="0">
                <a:latin typeface="Arial" panose="020B0604020202020204" pitchFamily="34" charset="0"/>
              </a:rPr>
              <a:t>Ist in keiner Normbeschrieben und in einigen Bundesländer verboten worden</a:t>
            </a:r>
          </a:p>
          <a:p>
            <a:pPr marL="285750" lvl="0" indent="-285750"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de-DE" sz="1600" dirty="0">
                <a:latin typeface="Arial" panose="020B0604020202020204" pitchFamily="34" charset="0"/>
              </a:rPr>
              <a:t>Hohe Unfallgefahr beim betreiben</a:t>
            </a:r>
          </a:p>
          <a:p>
            <a:pPr marL="285750" lvl="0" indent="-285750">
              <a:spcAft>
                <a:spcPts val="350"/>
              </a:spcAft>
              <a:buFont typeface="Arial" panose="020B0604020202020204" pitchFamily="34" charset="0"/>
              <a:buChar char="•"/>
            </a:pPr>
            <a:endParaRPr lang="de-DE" sz="1600" dirty="0">
              <a:latin typeface="Arial" panose="020B0604020202020204" pitchFamily="34" charset="0"/>
            </a:endParaRPr>
          </a:p>
          <a:p>
            <a:pPr marL="285750" lvl="0" indent="-285750">
              <a:spcAft>
                <a:spcPts val="350"/>
              </a:spcAft>
              <a:buFont typeface="Arial" panose="020B0604020202020204" pitchFamily="34" charset="0"/>
              <a:buChar char="•"/>
            </a:pPr>
            <a:endParaRPr lang="de-DE" sz="1600" dirty="0">
              <a:latin typeface="Arial" panose="020B0604020202020204" pitchFamily="34" charset="0"/>
            </a:endParaRPr>
          </a:p>
          <a:p>
            <a:pPr marL="285750" lvl="0" indent="-285750">
              <a:spcAft>
                <a:spcPts val="350"/>
              </a:spcAft>
              <a:buFont typeface="Arial" panose="020B0604020202020204" pitchFamily="34" charset="0"/>
              <a:buChar char="•"/>
            </a:pPr>
            <a:endParaRPr lang="de-DE" sz="1600" dirty="0">
              <a:effectLst/>
              <a:latin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50"/>
              </a:spcAft>
              <a:buClrTx/>
              <a:buSzTx/>
              <a:tabLst/>
              <a:defRPr/>
            </a:pPr>
            <a:endParaRPr kumimoji="0" lang="d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Grafik 2" descr="Ein Bild, das Gras, draußen, Person, Kind enthält.&#10;&#10;Automatisch generierte Beschreibung">
            <a:extLst>
              <a:ext uri="{FF2B5EF4-FFF2-40B4-BE49-F238E27FC236}">
                <a16:creationId xmlns:a16="http://schemas.microsoft.com/office/drawing/2014/main" id="{3B55B09D-4913-4305-998D-55EFAEFDF7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063512"/>
            <a:ext cx="3168352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358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C1741C77-8FA0-4BB7-8879-3B23CFFAC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899" y="1466929"/>
            <a:ext cx="3578548" cy="2915042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E6EAE4CE-EAE8-4BA5-AEB4-4CA0F041C95A}"/>
              </a:ext>
            </a:extLst>
          </p:cNvPr>
          <p:cNvSpPr/>
          <p:nvPr/>
        </p:nvSpPr>
        <p:spPr>
          <a:xfrm>
            <a:off x="2710906" y="1603443"/>
            <a:ext cx="3528392" cy="3657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-393700">
              <a:spcAft>
                <a:spcPts val="560"/>
              </a:spcAft>
              <a:buFont typeface="Arial" panose="020B0604020202020204" pitchFamily="34" charset="0"/>
              <a:buChar char="•"/>
            </a:pPr>
            <a:r>
              <a:rPr lang="de-DE" sz="1600" dirty="0">
                <a:latin typeface="Times New Roman"/>
              </a:rPr>
              <a:t>Drehbares </a:t>
            </a:r>
            <a:r>
              <a:rPr lang="de-DE" sz="1600" dirty="0" err="1">
                <a:latin typeface="Times New Roman"/>
              </a:rPr>
              <a:t>Knaggelteil</a:t>
            </a:r>
            <a:r>
              <a:rPr lang="de-DE" sz="1600" dirty="0">
                <a:latin typeface="Times New Roman"/>
              </a:rPr>
              <a:t> (A, B oder C)</a:t>
            </a:r>
            <a:endParaRPr lang="de" sz="1600" dirty="0">
              <a:latin typeface="Times New Roman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06952279-765C-41F6-AF0D-7F4DCD603A3D}"/>
              </a:ext>
            </a:extLst>
          </p:cNvPr>
          <p:cNvSpPr/>
          <p:nvPr/>
        </p:nvSpPr>
        <p:spPr>
          <a:xfrm>
            <a:off x="2715150" y="2057159"/>
            <a:ext cx="1719072" cy="28651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-393700" algn="just">
              <a:buFont typeface="Arial" panose="020B0604020202020204" pitchFamily="34" charset="0"/>
              <a:buChar char="•"/>
            </a:pPr>
            <a:r>
              <a:rPr lang="de" sz="1600" dirty="0">
                <a:latin typeface="Times New Roman"/>
              </a:rPr>
              <a:t>Gehäuse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3BB2AD3A-58A9-4AB1-B718-708D8E06EF1D}"/>
              </a:ext>
            </a:extLst>
          </p:cNvPr>
          <p:cNvSpPr/>
          <p:nvPr/>
        </p:nvSpPr>
        <p:spPr>
          <a:xfrm>
            <a:off x="2710906" y="2524046"/>
            <a:ext cx="3145536" cy="36576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-393700" algn="just">
              <a:buFont typeface="Arial" panose="020B0604020202020204" pitchFamily="34" charset="0"/>
              <a:buChar char="•"/>
            </a:pPr>
            <a:r>
              <a:rPr lang="de" sz="1600" dirty="0">
                <a:latin typeface="Times New Roman"/>
              </a:rPr>
              <a:t>Rückschlag</a:t>
            </a:r>
            <a:r>
              <a:rPr lang="de-DE" sz="1600" dirty="0">
                <a:latin typeface="Times New Roman"/>
              </a:rPr>
              <a:t>klappe</a:t>
            </a:r>
            <a:endParaRPr lang="de" sz="1600" dirty="0">
              <a:latin typeface="Times New Roman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4BD3079B-D57B-47D3-86BE-7799A5A7E862}"/>
              </a:ext>
            </a:extLst>
          </p:cNvPr>
          <p:cNvSpPr txBox="1"/>
          <p:nvPr/>
        </p:nvSpPr>
        <p:spPr>
          <a:xfrm>
            <a:off x="3189228" y="817626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/>
              <a:t>Kellersaugkorb</a:t>
            </a:r>
          </a:p>
        </p:txBody>
      </p:sp>
    </p:spTree>
    <p:extLst>
      <p:ext uri="{BB962C8B-B14F-4D97-AF65-F5344CB8AC3E}">
        <p14:creationId xmlns:p14="http://schemas.microsoft.com/office/powerpoint/2010/main" val="117984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744B3995-60A9-4C86-96C1-FA56E5D11A40}"/>
              </a:ext>
            </a:extLst>
          </p:cNvPr>
          <p:cNvSpPr/>
          <p:nvPr/>
        </p:nvSpPr>
        <p:spPr>
          <a:xfrm>
            <a:off x="611560" y="1423040"/>
            <a:ext cx="8229600" cy="330895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-393700">
              <a:spcAft>
                <a:spcPts val="560"/>
              </a:spcAft>
              <a:buFont typeface="Arial" panose="020B0604020202020204" pitchFamily="34" charset="0"/>
              <a:buChar char="•"/>
            </a:pPr>
            <a:r>
              <a:rPr lang="de-DE" sz="2000" dirty="0">
                <a:cs typeface="Arial" panose="020B0604020202020204" pitchFamily="34" charset="0"/>
              </a:rPr>
              <a:t>Wird zum Lenzen eingesetzt, keine </a:t>
            </a:r>
            <a:r>
              <a:rPr lang="de-DE" sz="2000" dirty="0" err="1">
                <a:cs typeface="Arial" panose="020B0604020202020204" pitchFamily="34" charset="0"/>
              </a:rPr>
              <a:t>seitlichenEintrittsöffnungen</a:t>
            </a:r>
            <a:br>
              <a:rPr lang="de-DE" sz="2000" dirty="0">
                <a:cs typeface="Arial" panose="020B0604020202020204" pitchFamily="34" charset="0"/>
              </a:rPr>
            </a:br>
            <a:r>
              <a:rPr lang="de-DE" sz="2000" dirty="0">
                <a:cs typeface="Arial" panose="020B0604020202020204" pitchFamily="34" charset="0"/>
              </a:rPr>
              <a:t>       (Höhe bis 15 mm)</a:t>
            </a:r>
          </a:p>
          <a:p>
            <a:pPr marL="342900" indent="-342900">
              <a:spcAft>
                <a:spcPts val="560"/>
              </a:spcAft>
              <a:buFont typeface="Arial" panose="020B0604020202020204" pitchFamily="34" charset="0"/>
              <a:buChar char="•"/>
            </a:pPr>
            <a:r>
              <a:rPr lang="de-DE" sz="2000" dirty="0">
                <a:cs typeface="Arial" panose="020B0604020202020204" pitchFamily="34" charset="0"/>
              </a:rPr>
              <a:t>Rückschlagklappe kann nicht geöffnet werden</a:t>
            </a:r>
          </a:p>
          <a:p>
            <a:pPr marL="800100" lvl="1" indent="-342900">
              <a:spcAft>
                <a:spcPts val="560"/>
              </a:spcAft>
              <a:buFont typeface="Arial" panose="020B0604020202020204" pitchFamily="34" charset="0"/>
              <a:buChar char="•"/>
            </a:pPr>
            <a:r>
              <a:rPr lang="de-DE" sz="2000" dirty="0">
                <a:cs typeface="Arial" panose="020B0604020202020204" pitchFamily="34" charset="0"/>
              </a:rPr>
              <a:t>Verhindert die Entleerung der Saugleitung </a:t>
            </a:r>
          </a:p>
          <a:p>
            <a:pPr marL="342900" indent="-342900">
              <a:spcAft>
                <a:spcPts val="560"/>
              </a:spcAft>
              <a:buFont typeface="Arial" panose="020B0604020202020204" pitchFamily="34" charset="0"/>
              <a:buChar char="•"/>
            </a:pPr>
            <a:r>
              <a:rPr lang="de-DE" sz="2000" dirty="0">
                <a:cs typeface="Arial" panose="020B0604020202020204" pitchFamily="34" charset="0"/>
              </a:rPr>
              <a:t>Sieb mit max. 6 mm Durchlass</a:t>
            </a:r>
          </a:p>
          <a:p>
            <a:pPr marL="342900" indent="-342900">
              <a:spcAft>
                <a:spcPts val="560"/>
              </a:spcAft>
              <a:buFont typeface="Arial" panose="020B0604020202020204" pitchFamily="34" charset="0"/>
              <a:buChar char="•"/>
            </a:pPr>
            <a:r>
              <a:rPr lang="de-DE" sz="2000" dirty="0">
                <a:cs typeface="Arial" panose="020B0604020202020204" pitchFamily="34" charset="0"/>
              </a:rPr>
              <a:t>30° abgewinkelte Kupplung</a:t>
            </a:r>
          </a:p>
          <a:p>
            <a:pPr indent="-393700">
              <a:spcAft>
                <a:spcPts val="560"/>
              </a:spcAft>
              <a:buFont typeface="Arial" panose="020B0604020202020204" pitchFamily="34" charset="0"/>
              <a:buChar char="•"/>
            </a:pPr>
            <a:endParaRPr lang="de" sz="2000" dirty="0">
              <a:cs typeface="Arial" panose="020B0604020202020204" pitchFamily="34" charset="0"/>
            </a:endParaRPr>
          </a:p>
          <a:p>
            <a:pPr indent="-393700">
              <a:spcAft>
                <a:spcPts val="560"/>
              </a:spcAft>
              <a:buFont typeface="Arial" panose="020B0604020202020204" pitchFamily="34" charset="0"/>
              <a:buChar char="•"/>
            </a:pPr>
            <a:endParaRPr lang="de" sz="2000" dirty="0">
              <a:cs typeface="Arial" panose="020B0604020202020204" pitchFamily="34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08FD7A3-63E1-469C-BC13-D7F9082B68A2}"/>
              </a:ext>
            </a:extLst>
          </p:cNvPr>
          <p:cNvSpPr/>
          <p:nvPr/>
        </p:nvSpPr>
        <p:spPr>
          <a:xfrm>
            <a:off x="1069848" y="2643758"/>
            <a:ext cx="8037576" cy="1432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85750" indent="-285750">
              <a:spcBef>
                <a:spcPts val="910"/>
              </a:spcBef>
              <a:spcAft>
                <a:spcPts val="350"/>
              </a:spcAft>
              <a:buFont typeface="Arial" panose="020B0604020202020204" pitchFamily="34" charset="0"/>
              <a:buChar char="•"/>
            </a:pPr>
            <a:endParaRPr lang="de" sz="1600" dirty="0">
              <a:latin typeface="Times New Roman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4A86090-BE49-486D-A604-15AA9429FB04}"/>
              </a:ext>
            </a:extLst>
          </p:cNvPr>
          <p:cNvSpPr txBox="1"/>
          <p:nvPr/>
        </p:nvSpPr>
        <p:spPr>
          <a:xfrm>
            <a:off x="2116418" y="836349"/>
            <a:ext cx="4911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/>
              <a:t>Kellersaugkorb Einsatzmöglichkeiten</a:t>
            </a:r>
          </a:p>
        </p:txBody>
      </p:sp>
    </p:spTree>
    <p:extLst>
      <p:ext uri="{BB962C8B-B14F-4D97-AF65-F5344CB8AC3E}">
        <p14:creationId xmlns:p14="http://schemas.microsoft.com/office/powerpoint/2010/main" val="251959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443A86-C365-4022-99EB-C0954B8EC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81052"/>
            <a:ext cx="8229600" cy="615690"/>
          </a:xfrm>
        </p:spPr>
        <p:txBody>
          <a:bodyPr>
            <a:normAutofit fontScale="90000"/>
          </a:bodyPr>
          <a:lstStyle/>
          <a:p>
            <a:r>
              <a:rPr lang="de-DE" dirty="0"/>
              <a:t>Standrohr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07657348-169D-410D-9A2C-C06A59723837}"/>
              </a:ext>
            </a:extLst>
          </p:cNvPr>
          <p:cNvSpPr/>
          <p:nvPr/>
        </p:nvSpPr>
        <p:spPr>
          <a:xfrm>
            <a:off x="2683565" y="2100072"/>
            <a:ext cx="2852928" cy="61569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marL="342900" indent="-342900">
              <a:lnSpc>
                <a:spcPts val="3540"/>
              </a:lnSpc>
              <a:buFont typeface="Arial" panose="020B0604020202020204" pitchFamily="34" charset="0"/>
              <a:buChar char="•"/>
            </a:pPr>
            <a:r>
              <a:rPr lang="de" sz="2000" dirty="0"/>
              <a:t>Standrohroberteil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2CE7ED3F-6C97-465D-9293-B41388697B80}"/>
              </a:ext>
            </a:extLst>
          </p:cNvPr>
          <p:cNvSpPr/>
          <p:nvPr/>
        </p:nvSpPr>
        <p:spPr>
          <a:xfrm>
            <a:off x="2683565" y="3227260"/>
            <a:ext cx="2965704" cy="48498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marL="342900" indent="-342900">
              <a:lnSpc>
                <a:spcPts val="3540"/>
              </a:lnSpc>
              <a:buFont typeface="Arial" panose="020B0604020202020204" pitchFamily="34" charset="0"/>
              <a:buChar char="•"/>
            </a:pPr>
            <a:r>
              <a:rPr lang="de" sz="2000" dirty="0"/>
              <a:t>Standrohrunterteil</a:t>
            </a:r>
          </a:p>
        </p:txBody>
      </p:sp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883F3C75-0D51-4BEA-8F35-E6B061AC26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9203" y="1946148"/>
            <a:ext cx="1593538" cy="2562225"/>
          </a:xfrm>
          <a:prstGeom prst="rect">
            <a:avLst/>
          </a:prstGeom>
        </p:spPr>
      </p:pic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0B39C3CC-C094-450A-844E-2B9CFE315844}"/>
              </a:ext>
            </a:extLst>
          </p:cNvPr>
          <p:cNvCxnSpPr/>
          <p:nvPr/>
        </p:nvCxnSpPr>
        <p:spPr>
          <a:xfrm>
            <a:off x="5076056" y="2407919"/>
            <a:ext cx="158417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97226DC8-B1DB-4890-AFB8-15E90D778A5E}"/>
              </a:ext>
            </a:extLst>
          </p:cNvPr>
          <p:cNvCxnSpPr/>
          <p:nvPr/>
        </p:nvCxnSpPr>
        <p:spPr>
          <a:xfrm>
            <a:off x="5076056" y="3579862"/>
            <a:ext cx="158417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120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443A86-C365-4022-99EB-C0954B8EC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81052"/>
            <a:ext cx="8229600" cy="615690"/>
          </a:xfrm>
        </p:spPr>
        <p:txBody>
          <a:bodyPr>
            <a:normAutofit fontScale="90000"/>
          </a:bodyPr>
          <a:lstStyle/>
          <a:p>
            <a:r>
              <a:rPr lang="de-DE" dirty="0"/>
              <a:t>Standrohrunterteil Aufbau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07657348-169D-410D-9A2C-C06A59723837}"/>
              </a:ext>
            </a:extLst>
          </p:cNvPr>
          <p:cNvSpPr/>
          <p:nvPr/>
        </p:nvSpPr>
        <p:spPr>
          <a:xfrm>
            <a:off x="1907704" y="1642402"/>
            <a:ext cx="2852928" cy="61569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marL="342900" indent="-342900">
              <a:lnSpc>
                <a:spcPts val="3540"/>
              </a:lnSpc>
              <a:buFont typeface="Arial" panose="020B0604020202020204" pitchFamily="34" charset="0"/>
              <a:buChar char="•"/>
            </a:pPr>
            <a:r>
              <a:rPr lang="de-DE" sz="2000" dirty="0"/>
              <a:t>Griffstück</a:t>
            </a:r>
            <a:endParaRPr lang="de" sz="2000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2CE7ED3F-6C97-465D-9293-B41388697B80}"/>
              </a:ext>
            </a:extLst>
          </p:cNvPr>
          <p:cNvSpPr/>
          <p:nvPr/>
        </p:nvSpPr>
        <p:spPr>
          <a:xfrm>
            <a:off x="1907704" y="2490127"/>
            <a:ext cx="2965704" cy="48498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marL="342900" indent="-342900">
              <a:lnSpc>
                <a:spcPts val="3540"/>
              </a:lnSpc>
              <a:buFont typeface="Arial" panose="020B0604020202020204" pitchFamily="34" charset="0"/>
              <a:buChar char="•"/>
            </a:pPr>
            <a:r>
              <a:rPr lang="de-DE" sz="2000" dirty="0"/>
              <a:t>Klauenmutter</a:t>
            </a:r>
            <a:endParaRPr lang="de" sz="2000" dirty="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1DCA5A8C-3A1B-486E-B8F1-85A877755B5B}"/>
              </a:ext>
            </a:extLst>
          </p:cNvPr>
          <p:cNvSpPr/>
          <p:nvPr/>
        </p:nvSpPr>
        <p:spPr>
          <a:xfrm>
            <a:off x="1907704" y="2073079"/>
            <a:ext cx="2852928" cy="61569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marL="342900" indent="-342900">
              <a:lnSpc>
                <a:spcPts val="3540"/>
              </a:lnSpc>
              <a:buFont typeface="Arial" panose="020B0604020202020204" pitchFamily="34" charset="0"/>
              <a:buChar char="•"/>
            </a:pPr>
            <a:r>
              <a:rPr lang="de-DE" sz="2000" dirty="0"/>
              <a:t>Rohr</a:t>
            </a:r>
            <a:endParaRPr lang="de" sz="2000" dirty="0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8C089938-C619-495D-ADEF-8312FC1758FC}"/>
              </a:ext>
            </a:extLst>
          </p:cNvPr>
          <p:cNvSpPr/>
          <p:nvPr/>
        </p:nvSpPr>
        <p:spPr>
          <a:xfrm>
            <a:off x="1916636" y="2975109"/>
            <a:ext cx="2965704" cy="48498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marL="342900" indent="-342900">
              <a:lnSpc>
                <a:spcPts val="3540"/>
              </a:lnSpc>
              <a:buFont typeface="Arial" panose="020B0604020202020204" pitchFamily="34" charset="0"/>
              <a:buChar char="•"/>
            </a:pPr>
            <a:r>
              <a:rPr lang="de-DE" sz="2000" dirty="0"/>
              <a:t>Fuß mit Dichtung</a:t>
            </a:r>
            <a:endParaRPr lang="de" sz="20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9169811-B3B1-4AB9-B6E3-3EBFFFA620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1642402"/>
            <a:ext cx="3219450" cy="2543175"/>
          </a:xfrm>
          <a:prstGeom prst="rect">
            <a:avLst/>
          </a:prstGeom>
        </p:spPr>
      </p:pic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0B6C4E85-EEF3-401F-B41B-BFB3F5E4671A}"/>
              </a:ext>
            </a:extLst>
          </p:cNvPr>
          <p:cNvCxnSpPr/>
          <p:nvPr/>
        </p:nvCxnSpPr>
        <p:spPr>
          <a:xfrm>
            <a:off x="3563888" y="1851670"/>
            <a:ext cx="158417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0F0D5DDC-03EC-460D-98F5-DB8DD5D51E77}"/>
              </a:ext>
            </a:extLst>
          </p:cNvPr>
          <p:cNvCxnSpPr>
            <a:cxnSpLocks/>
          </p:cNvCxnSpPr>
          <p:nvPr/>
        </p:nvCxnSpPr>
        <p:spPr>
          <a:xfrm>
            <a:off x="3347864" y="2355726"/>
            <a:ext cx="2952328" cy="21602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AB522C48-8695-4958-AC13-1A8D0363B67A}"/>
              </a:ext>
            </a:extLst>
          </p:cNvPr>
          <p:cNvCxnSpPr>
            <a:cxnSpLocks/>
          </p:cNvCxnSpPr>
          <p:nvPr/>
        </p:nvCxnSpPr>
        <p:spPr>
          <a:xfrm>
            <a:off x="3779912" y="2787774"/>
            <a:ext cx="2232248" cy="86409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D2B373FE-153F-4A55-A5FB-91F0171AEC72}"/>
              </a:ext>
            </a:extLst>
          </p:cNvPr>
          <p:cNvCxnSpPr>
            <a:cxnSpLocks/>
          </p:cNvCxnSpPr>
          <p:nvPr/>
        </p:nvCxnSpPr>
        <p:spPr>
          <a:xfrm>
            <a:off x="4067944" y="3291830"/>
            <a:ext cx="2160240" cy="7200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898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4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744B3995-60A9-4C86-96C1-FA56E5D11A40}"/>
              </a:ext>
            </a:extLst>
          </p:cNvPr>
          <p:cNvSpPr/>
          <p:nvPr/>
        </p:nvSpPr>
        <p:spPr>
          <a:xfrm>
            <a:off x="611560" y="1423040"/>
            <a:ext cx="2088232" cy="330895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-393700">
              <a:spcAft>
                <a:spcPts val="560"/>
              </a:spcAft>
              <a:buFont typeface="Arial" panose="020B0604020202020204" pitchFamily="34" charset="0"/>
              <a:buChar char="•"/>
            </a:pPr>
            <a:r>
              <a:rPr lang="de-DE" sz="2000" dirty="0">
                <a:cs typeface="Arial" panose="020B0604020202020204" pitchFamily="34" charset="0"/>
              </a:rPr>
              <a:t>Trageweise</a:t>
            </a:r>
            <a:endParaRPr lang="de" sz="2000" dirty="0">
              <a:cs typeface="Arial" panose="020B0604020202020204" pitchFamily="34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08FD7A3-63E1-469C-BC13-D7F9082B68A2}"/>
              </a:ext>
            </a:extLst>
          </p:cNvPr>
          <p:cNvSpPr/>
          <p:nvPr/>
        </p:nvSpPr>
        <p:spPr>
          <a:xfrm>
            <a:off x="1069848" y="2643758"/>
            <a:ext cx="8037576" cy="1432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85750" indent="-285750">
              <a:spcBef>
                <a:spcPts val="910"/>
              </a:spcBef>
              <a:spcAft>
                <a:spcPts val="350"/>
              </a:spcAft>
              <a:buFont typeface="Arial" panose="020B0604020202020204" pitchFamily="34" charset="0"/>
              <a:buChar char="•"/>
            </a:pPr>
            <a:endParaRPr lang="de" sz="1600" dirty="0">
              <a:latin typeface="Times New Roman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4A86090-BE49-486D-A604-15AA9429FB04}"/>
              </a:ext>
            </a:extLst>
          </p:cNvPr>
          <p:cNvSpPr txBox="1"/>
          <p:nvPr/>
        </p:nvSpPr>
        <p:spPr>
          <a:xfrm>
            <a:off x="2116418" y="836349"/>
            <a:ext cx="4911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/>
              <a:t>Standrohr Hinweise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ED92F3B-6F05-44B4-A4B1-23C0C8BEB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255" y="1131590"/>
            <a:ext cx="1714365" cy="350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952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443A86-C365-4022-99EB-C0954B8EC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81052"/>
            <a:ext cx="8229600" cy="615690"/>
          </a:xfrm>
        </p:spPr>
        <p:txBody>
          <a:bodyPr>
            <a:normAutofit fontScale="90000"/>
          </a:bodyPr>
          <a:lstStyle/>
          <a:p>
            <a:r>
              <a:rPr lang="de-DE" dirty="0"/>
              <a:t>Tauchpumpe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07657348-169D-410D-9A2C-C06A59723837}"/>
              </a:ext>
            </a:extLst>
          </p:cNvPr>
          <p:cNvSpPr/>
          <p:nvPr/>
        </p:nvSpPr>
        <p:spPr>
          <a:xfrm>
            <a:off x="1799693" y="1309395"/>
            <a:ext cx="2852928" cy="61569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marL="342900" indent="-342900">
              <a:lnSpc>
                <a:spcPts val="3540"/>
              </a:lnSpc>
              <a:buFont typeface="Arial" panose="020B0604020202020204" pitchFamily="34" charset="0"/>
              <a:buChar char="•"/>
            </a:pPr>
            <a:r>
              <a:rPr lang="de-DE" sz="2000" dirty="0"/>
              <a:t>Festkupplung (Storz-B)</a:t>
            </a:r>
          </a:p>
          <a:p>
            <a:pPr marL="342900" indent="-342900">
              <a:lnSpc>
                <a:spcPts val="3540"/>
              </a:lnSpc>
              <a:buFont typeface="Arial" panose="020B0604020202020204" pitchFamily="34" charset="0"/>
              <a:buChar char="•"/>
            </a:pPr>
            <a:r>
              <a:rPr lang="de-DE" sz="2000" dirty="0"/>
              <a:t>Anschlussleitung 20m</a:t>
            </a:r>
          </a:p>
          <a:p>
            <a:pPr marL="342900" indent="-342900">
              <a:lnSpc>
                <a:spcPts val="3540"/>
              </a:lnSpc>
              <a:buFont typeface="Arial" panose="020B0604020202020204" pitchFamily="34" charset="0"/>
              <a:buChar char="•"/>
            </a:pPr>
            <a:r>
              <a:rPr lang="de-DE" sz="2000" dirty="0"/>
              <a:t>Sieb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E5EE220-0040-4BB4-9C96-1652578A9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4304" y="2029274"/>
            <a:ext cx="3528392" cy="2950791"/>
          </a:xfrm>
          <a:prstGeom prst="rect">
            <a:avLst/>
          </a:prstGeom>
        </p:spPr>
      </p:pic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28BF47B4-DC28-4363-AA8A-D6BCB58C422C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4652621" y="1617242"/>
            <a:ext cx="3303755" cy="99257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CA39E729-3BD8-4901-8244-CE4B3B4383EE}"/>
              </a:ext>
            </a:extLst>
          </p:cNvPr>
          <p:cNvCxnSpPr>
            <a:cxnSpLocks/>
          </p:cNvCxnSpPr>
          <p:nvPr/>
        </p:nvCxnSpPr>
        <p:spPr>
          <a:xfrm>
            <a:off x="4491380" y="2113529"/>
            <a:ext cx="1160740" cy="219527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EAEB4938-623C-495D-A040-FD9538087812}"/>
              </a:ext>
            </a:extLst>
          </p:cNvPr>
          <p:cNvCxnSpPr>
            <a:cxnSpLocks/>
          </p:cNvCxnSpPr>
          <p:nvPr/>
        </p:nvCxnSpPr>
        <p:spPr>
          <a:xfrm>
            <a:off x="2627784" y="2453432"/>
            <a:ext cx="5328592" cy="206253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hteck 19">
            <a:extLst>
              <a:ext uri="{FF2B5EF4-FFF2-40B4-BE49-F238E27FC236}">
                <a16:creationId xmlns:a16="http://schemas.microsoft.com/office/drawing/2014/main" id="{EA53F537-6695-4B61-96E2-CD39856A101B}"/>
              </a:ext>
            </a:extLst>
          </p:cNvPr>
          <p:cNvSpPr/>
          <p:nvPr/>
        </p:nvSpPr>
        <p:spPr>
          <a:xfrm>
            <a:off x="0" y="3131065"/>
            <a:ext cx="3985940" cy="61569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marL="342900" indent="-342900">
              <a:lnSpc>
                <a:spcPts val="3540"/>
              </a:lnSpc>
              <a:buFont typeface="Arial" panose="020B0604020202020204" pitchFamily="34" charset="0"/>
              <a:buChar char="•"/>
            </a:pPr>
            <a:r>
              <a:rPr lang="de-DE" sz="2000" dirty="0"/>
              <a:t>Lenzen auch von Schmutzwasser</a:t>
            </a:r>
          </a:p>
          <a:p>
            <a:pPr marL="342900" indent="-342900">
              <a:lnSpc>
                <a:spcPts val="3540"/>
              </a:lnSpc>
              <a:buFont typeface="Arial" panose="020B0604020202020204" pitchFamily="34" charset="0"/>
              <a:buChar char="•"/>
            </a:pPr>
            <a:r>
              <a:rPr lang="de-DE" sz="2000" dirty="0"/>
              <a:t>TP 4-1 (400 l bei 1 bar, 8 mm Korndurchlass)</a:t>
            </a:r>
          </a:p>
          <a:p>
            <a:pPr marL="342900" indent="-342900">
              <a:lnSpc>
                <a:spcPts val="3540"/>
              </a:lnSpc>
              <a:buFont typeface="Arial" panose="020B0604020202020204" pitchFamily="34" charset="0"/>
              <a:buChar char="•"/>
            </a:pPr>
            <a:r>
              <a:rPr lang="de-DE" sz="2000" dirty="0"/>
              <a:t>TP 8-1 (800 l bei 1 bar, 10 mm Korndurchlass)</a:t>
            </a:r>
          </a:p>
          <a:p>
            <a:pPr marL="342900" indent="-342900">
              <a:lnSpc>
                <a:spcPts val="3540"/>
              </a:lnSpc>
              <a:buFont typeface="Arial" panose="020B0604020202020204" pitchFamily="34" charset="0"/>
              <a:buChar char="•"/>
            </a:pPr>
            <a:r>
              <a:rPr lang="de-DE" sz="2000" dirty="0"/>
              <a:t>TP 15-1 (1500 l bei 1 bar, 15 mm Korndurchlass)</a:t>
            </a:r>
          </a:p>
        </p:txBody>
      </p:sp>
    </p:spTree>
    <p:extLst>
      <p:ext uri="{BB962C8B-B14F-4D97-AF65-F5344CB8AC3E}">
        <p14:creationId xmlns:p14="http://schemas.microsoft.com/office/powerpoint/2010/main" val="832406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FF-Evendorf 16-9</Template>
  <TotalTime>0</TotalTime>
  <Words>1030</Words>
  <Application>Microsoft Office PowerPoint</Application>
  <PresentationFormat>Bildschirmpräsentation (16:9)</PresentationFormat>
  <Paragraphs>304</Paragraphs>
  <Slides>39</Slides>
  <Notes>3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39</vt:i4>
      </vt:variant>
    </vt:vector>
  </HeadingPairs>
  <TitlesOfParts>
    <vt:vector size="44" baseType="lpstr">
      <vt:lpstr>Arial</vt:lpstr>
      <vt:lpstr>Calibri</vt:lpstr>
      <vt:lpstr>Old English Text MT</vt:lpstr>
      <vt:lpstr>Times New Roman</vt:lpstr>
      <vt:lpstr>Larissa</vt:lpstr>
      <vt:lpstr>Wasserführende Armaturen im Hinblick auf die Sicherheit</vt:lpstr>
      <vt:lpstr>Zur Wasserentnahme</vt:lpstr>
      <vt:lpstr>PowerPoint-Präsentation</vt:lpstr>
      <vt:lpstr>PowerPoint-Präsentation</vt:lpstr>
      <vt:lpstr>PowerPoint-Präsentation</vt:lpstr>
      <vt:lpstr>Standrohr</vt:lpstr>
      <vt:lpstr>Standrohrunterteil Aufbau</vt:lpstr>
      <vt:lpstr>PowerPoint-Präsentation</vt:lpstr>
      <vt:lpstr>Tauchpumpe</vt:lpstr>
      <vt:lpstr>Zur Wasserfortleitung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Zur Wasserabgabe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Manager>Oliver.Luetker@emh-metering.com</Manager>
  <Company>privat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Wasserführende Amaturen</dc:title>
  <dc:creator>Lütker, Oliver</dc:creator>
  <dc:description>Erstellt Durch O. Lütker</dc:description>
  <cp:lastModifiedBy>Lütker, Oliver</cp:lastModifiedBy>
  <cp:revision>102</cp:revision>
  <dcterms:created xsi:type="dcterms:W3CDTF">2020-01-17T06:33:24Z</dcterms:created>
  <dcterms:modified xsi:type="dcterms:W3CDTF">2020-12-01T08:59:12Z</dcterms:modified>
</cp:coreProperties>
</file>