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83" r:id="rId5"/>
    <p:sldId id="307" r:id="rId6"/>
    <p:sldId id="305" r:id="rId7"/>
    <p:sldId id="284" r:id="rId8"/>
    <p:sldId id="285" r:id="rId9"/>
    <p:sldId id="308" r:id="rId10"/>
    <p:sldId id="292" r:id="rId11"/>
    <p:sldId id="309" r:id="rId12"/>
    <p:sldId id="297" r:id="rId13"/>
    <p:sldId id="293" r:id="rId14"/>
    <p:sldId id="304" r:id="rId15"/>
    <p:sldId id="288" r:id="rId16"/>
    <p:sldId id="294" r:id="rId17"/>
    <p:sldId id="291" r:id="rId18"/>
    <p:sldId id="299" r:id="rId19"/>
    <p:sldId id="286" r:id="rId20"/>
    <p:sldId id="306" r:id="rId21"/>
    <p:sldId id="300" r:id="rId22"/>
    <p:sldId id="298" r:id="rId23"/>
    <p:sldId id="289" r:id="rId24"/>
    <p:sldId id="301" r:id="rId25"/>
    <p:sldId id="290" r:id="rId26"/>
    <p:sldId id="302" r:id="rId27"/>
    <p:sldId id="303" r:id="rId28"/>
    <p:sldId id="287" r:id="rId2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0" autoAdjust="0"/>
    <p:restoredTop sz="9466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8A631-2A69-4981-BE05-D5A800235C56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983B-BE32-4BE5-97DF-1977F8266A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2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6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08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B983B-BE32-4BE5-97DF-1977F8266A5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64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4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0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5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42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5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4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1135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5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F31C-7672-405F-9C34-9FDC3AF29CDB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6067-AC3D-4C71-AA87-557242D8F120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" y="177324"/>
            <a:ext cx="628166" cy="6256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84" y="208408"/>
            <a:ext cx="537072" cy="63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935596" y="17732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Old English Text MT" panose="03040902040508030806" pitchFamily="66" charset="0"/>
              </a:rPr>
              <a:t>Freiwillige Feuerwehr </a:t>
            </a:r>
            <a:r>
              <a:rPr lang="de-DE" sz="2800" dirty="0" err="1">
                <a:latin typeface="Old English Text MT" panose="03040902040508030806" pitchFamily="66" charset="0"/>
              </a:rPr>
              <a:t>Evendorf</a:t>
            </a:r>
            <a:endParaRPr lang="de-DE" sz="2800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8204-2751-4690-93C8-9F92C96B456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8E64-DAB4-4CEB-B051-C3916CB3250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Onlineschulung</a:t>
            </a:r>
            <a:br>
              <a:rPr lang="de-DE" dirty="0"/>
            </a:br>
            <a:r>
              <a:rPr lang="de-DE" dirty="0"/>
              <a:t>„Verlegen von Schläuchen vom SW“</a:t>
            </a:r>
          </a:p>
        </p:txBody>
      </p:sp>
    </p:spTree>
    <p:extLst>
      <p:ext uri="{BB962C8B-B14F-4D97-AF65-F5344CB8AC3E}">
        <p14:creationId xmlns:p14="http://schemas.microsoft.com/office/powerpoint/2010/main" val="29882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Fahrers: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F0C967-A418-4421-A49D-EFF0410CF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3" y="278361"/>
            <a:ext cx="8519114" cy="45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Fahrers:</a:t>
            </a:r>
          </a:p>
        </p:txBody>
      </p:sp>
      <p:pic>
        <p:nvPicPr>
          <p:cNvPr id="1026" name="Picture 2" descr="D:\Eigene Dateien\Feuerwehr\Ausbildung\Bilder\IMG_3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5486"/>
            <a:ext cx="6480720" cy="486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Fahrers: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8" y="621926"/>
            <a:ext cx="8525543" cy="389964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18C0DFF-FA0F-4DBB-B780-D4971CC3C7D1}"/>
              </a:ext>
            </a:extLst>
          </p:cNvPr>
          <p:cNvSpPr/>
          <p:nvPr/>
        </p:nvSpPr>
        <p:spPr>
          <a:xfrm>
            <a:off x="7452320" y="2994397"/>
            <a:ext cx="1080120" cy="91846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Eigene Dateien\Feuerwehr\Ausbildung\Bilder\IMG_3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6936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Vorbereitungen vor dem Verlegen: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Materialien entladen (z.B. für die </a:t>
            </a:r>
            <a:r>
              <a:rPr lang="de-DE" sz="1600" dirty="0" err="1">
                <a:latin typeface="Arial"/>
                <a:sym typeface="Wingdings" pitchFamily="2" charset="2"/>
              </a:rPr>
              <a:t>Wasserentnahmestelle</a:t>
            </a:r>
            <a:r>
              <a:rPr lang="de-DE" sz="1600" dirty="0">
                <a:latin typeface="Arial"/>
                <a:sym typeface="Wingdings" pitchFamily="2" charset="2"/>
              </a:rPr>
              <a:t>):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Kamera wieder nach hinten klappen, Ladebordwand einklappen und Schutzfolie anbringen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Ersten Schlauch herausziehen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1 Rollschlauch bereitlegen das dieser vom Boden aus erreicht werden kann.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Festlegen wer Aufsicht führt und dauerhaft Sichtkontakt zum Fahrer hält.</a:t>
            </a:r>
          </a:p>
          <a:p>
            <a:pPr marL="781270" lvl="1">
              <a:lnSpc>
                <a:spcPct val="120000"/>
              </a:lnSpc>
              <a:buFontTx/>
              <a:buChar char="-"/>
            </a:pPr>
            <a:r>
              <a:rPr lang="de-DE" sz="1200" dirty="0">
                <a:latin typeface="Arial"/>
                <a:sym typeface="Wingdings" pitchFamily="2" charset="2"/>
              </a:rPr>
              <a:t>Alle anderen bleiben im Fahrzeug sitzen oder halten entsprechend Abstand (legen z.B. den Schlauch ca. 2 Längen hinter dem Fahrzeug an den Rand)</a:t>
            </a:r>
            <a:r>
              <a:rPr lang="de-DE" sz="1600" dirty="0">
                <a:latin typeface="Arial"/>
                <a:sym typeface="Wingdings" pitchFamily="2" charset="2"/>
              </a:rPr>
              <a:t> </a:t>
            </a:r>
            <a:endParaRPr lang="de-DE" sz="1600" dirty="0"/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Bild vorbereitete Laderampe</a:t>
            </a:r>
          </a:p>
        </p:txBody>
      </p:sp>
      <p:pic>
        <p:nvPicPr>
          <p:cNvPr id="3074" name="Picture 2" descr="D:\Eigene Dateien\Feuerwehr\Ausbildung\Bilder\IMG_3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23478"/>
            <a:ext cx="6693363" cy="502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Rollwagen wechseln</a:t>
            </a:r>
          </a:p>
        </p:txBody>
      </p:sp>
      <p:pic>
        <p:nvPicPr>
          <p:cNvPr id="2050" name="Picture 2" descr="D:\Eigene Dateien\Feuerwehr\Ausbildung\Bilder\IMG_7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5486"/>
            <a:ext cx="6264696" cy="469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Bild vorbereitete Laderampe</a:t>
            </a:r>
          </a:p>
        </p:txBody>
      </p:sp>
      <p:pic>
        <p:nvPicPr>
          <p:cNvPr id="4098" name="Picture 2" descr="D:\Eigene Dateien\Feuerwehr\Ausbildung\Bilder\IMG_7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3478"/>
            <a:ext cx="633670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Fahrers: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64913" indent="-326593">
              <a:lnSpc>
                <a:spcPct val="120000"/>
              </a:lnSpc>
              <a:buNone/>
            </a:pPr>
            <a:r>
              <a:rPr lang="de-DE" sz="1600" dirty="0">
                <a:latin typeface="Arial"/>
                <a:sym typeface="Wingdings" pitchFamily="2" charset="2"/>
              </a:rPr>
              <a:t>Aufgaben: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Verkehr beachten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Kontakt zum Melder halten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Ggf. auf Funk vom Fahrzeugführer achten (idealerweise ist der Fahrzeugführer auf dem Beifahrersitz und unterstützt den Fahrer beim Beobachten vom Verkehr.</a:t>
            </a:r>
          </a:p>
          <a:p>
            <a:pPr marL="1165013" lvl="2" indent="-326593">
              <a:lnSpc>
                <a:spcPct val="120000"/>
              </a:lnSpc>
            </a:pPr>
            <a:endParaRPr lang="de-DE" sz="1600" dirty="0"/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igene Dateien\Feuerwehr\Ausbildung\Bilder\IMG_3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9" y="1059582"/>
            <a:ext cx="4320480" cy="3240360"/>
          </a:xfrm>
          <a:prstGeom prst="rect">
            <a:avLst/>
          </a:prstGeom>
          <a:noFill/>
        </p:spPr>
      </p:pic>
      <p:pic>
        <p:nvPicPr>
          <p:cNvPr id="12291" name="Picture 3" descr="D:\Eigene Dateien\Feuerwehr\Ausbildung\Bilder\IMG_3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033" y="1059582"/>
            <a:ext cx="4320480" cy="324036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14EB2C1-B68D-498E-BEED-9D18D0CAFD96}"/>
              </a:ext>
            </a:extLst>
          </p:cNvPr>
          <p:cNvSpPr txBox="1"/>
          <p:nvPr/>
        </p:nvSpPr>
        <p:spPr>
          <a:xfrm>
            <a:off x="179512" y="555526"/>
            <a:ext cx="41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Kamerabild bei hochgeklappter Klappe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671033-A4FE-4727-93DD-26A51EB3A089}"/>
              </a:ext>
            </a:extLst>
          </p:cNvPr>
          <p:cNvSpPr txBox="1"/>
          <p:nvPr/>
        </p:nvSpPr>
        <p:spPr>
          <a:xfrm>
            <a:off x="4593724" y="555526"/>
            <a:ext cx="41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Kamerabild bei runtergeklappter Klappe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7D86E-22F8-4ED8-9CBF-203C22B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Schulungsinhalt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613AF-5F6F-4DC6-8453-F5F0457AE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Besondere Gefahren</a:t>
            </a:r>
          </a:p>
          <a:p>
            <a:r>
              <a:rPr lang="de-DE" sz="2400" dirty="0"/>
              <a:t>Einsatzmöglichkeiten</a:t>
            </a:r>
          </a:p>
          <a:p>
            <a:r>
              <a:rPr lang="de-DE" sz="2400" dirty="0"/>
              <a:t>Materialien für die Wasserentnahme</a:t>
            </a:r>
          </a:p>
          <a:p>
            <a:r>
              <a:rPr lang="de-DE" sz="2400" dirty="0"/>
              <a:t>Schläuche verlegen aus der Sicht des Fahrers / Melders</a:t>
            </a:r>
          </a:p>
          <a:p>
            <a:r>
              <a:rPr lang="de-DE" sz="2400" dirty="0"/>
              <a:t>Materialien für die Löschwasserübergabe</a:t>
            </a:r>
          </a:p>
          <a:p>
            <a:pPr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789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igene Dateien\Feuerwehr\Ausbildung\Bilder\IMG_7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92496" y="723478"/>
            <a:ext cx="4800000" cy="3600000"/>
          </a:xfrm>
          <a:prstGeom prst="rect">
            <a:avLst/>
          </a:prstGeom>
          <a:noFill/>
        </p:spPr>
      </p:pic>
      <p:pic>
        <p:nvPicPr>
          <p:cNvPr id="6147" name="Picture 3" descr="D:\Eigene Dateien\Feuerwehr\Ausbildung\Bilder\IMG_7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843558"/>
            <a:ext cx="4800000" cy="360000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17AC4B8-492C-4F76-AB00-D935EECD088A}"/>
              </a:ext>
            </a:extLst>
          </p:cNvPr>
          <p:cNvSpPr txBox="1"/>
          <p:nvPr/>
        </p:nvSpPr>
        <p:spPr>
          <a:xfrm>
            <a:off x="4139952" y="330610"/>
            <a:ext cx="41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Sichtbereicht</a:t>
            </a:r>
            <a:r>
              <a:rPr lang="de-DE" dirty="0"/>
              <a:t> des Fahrers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96" y="159082"/>
            <a:ext cx="4608512" cy="377825"/>
          </a:xfrm>
        </p:spPr>
        <p:txBody>
          <a:bodyPr>
            <a:noAutofit/>
          </a:bodyPr>
          <a:lstStyle/>
          <a:p>
            <a:r>
              <a:rPr lang="de-DE" sz="3000" dirty="0"/>
              <a:t>Sichtbereich des Fahrers</a:t>
            </a:r>
          </a:p>
        </p:txBody>
      </p:sp>
      <p:pic>
        <p:nvPicPr>
          <p:cNvPr id="5122" name="Picture 2" descr="D:\Eigene Dateien\Feuerwehr\Ausbildung\Bilder\IMG_3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5486"/>
            <a:ext cx="3503856" cy="2627892"/>
          </a:xfrm>
          <a:prstGeom prst="rect">
            <a:avLst/>
          </a:prstGeom>
          <a:noFill/>
        </p:spPr>
      </p:pic>
      <p:pic>
        <p:nvPicPr>
          <p:cNvPr id="5123" name="Picture 3" descr="D:\Eigene Dateien\Feuerwehr\Ausbildung\Bilder\IMG_36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44524" y="1167594"/>
            <a:ext cx="4320480" cy="3240360"/>
          </a:xfrm>
          <a:prstGeom prst="rect">
            <a:avLst/>
          </a:prstGeom>
          <a:noFill/>
        </p:spPr>
      </p:pic>
      <p:pic>
        <p:nvPicPr>
          <p:cNvPr id="5124" name="Picture 4" descr="D:\Eigene Dateien\Feuerwehr\Ausbildung\Bilder\IMG_7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59782"/>
            <a:ext cx="480000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Melders: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64913" indent="-326593">
              <a:lnSpc>
                <a:spcPct val="120000"/>
              </a:lnSpc>
              <a:buNone/>
            </a:pPr>
            <a:r>
              <a:rPr lang="de-DE" sz="1600" dirty="0">
                <a:latin typeface="Arial"/>
                <a:sym typeface="Wingdings" pitchFamily="2" charset="2"/>
              </a:rPr>
              <a:t>Aufgaben: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Sichtkontakt zum Fahrer halten (den Fahrer im Spiegel sehen können)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Das Herausziehen der Schläuche beaufsichtigen.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Gibt die Geschwindigkeit vor.  es darf so schnell verlegt werden wie der Melder gehen kann.</a:t>
            </a:r>
          </a:p>
          <a:p>
            <a:pPr marL="364913" indent="-326593"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Arial"/>
                <a:sym typeface="Wingdings" pitchFamily="2" charset="2"/>
              </a:rPr>
              <a:t>Nach jeder 3. Schublade sollte ein Reserveschlauch abgelegt werden.</a:t>
            </a:r>
          </a:p>
          <a:p>
            <a:pPr marL="364913" indent="-326593">
              <a:lnSpc>
                <a:spcPct val="120000"/>
              </a:lnSpc>
              <a:buNone/>
            </a:pPr>
            <a:r>
              <a:rPr lang="de-DE" sz="2000" dirty="0">
                <a:sym typeface="Wingdings" pitchFamily="2" charset="2"/>
              </a:rPr>
              <a:t> Keine weiteren Aufgaben!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31109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Sichtbereich des Melders</a:t>
            </a:r>
          </a:p>
        </p:txBody>
      </p:sp>
      <p:pic>
        <p:nvPicPr>
          <p:cNvPr id="7170" name="Picture 2" descr="D:\Eigene Dateien\Feuerwehr\Ausbildung\Bilder\IMG_7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21774" y="973252"/>
            <a:ext cx="4514544" cy="3385908"/>
          </a:xfrm>
          <a:prstGeom prst="rect">
            <a:avLst/>
          </a:prstGeom>
          <a:noFill/>
        </p:spPr>
      </p:pic>
      <p:pic>
        <p:nvPicPr>
          <p:cNvPr id="7171" name="Picture 3" descr="D:\Eigene Dateien\Feuerwehr\Ausbildung\Bilder\IMG_7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310" y="973252"/>
            <a:ext cx="4514544" cy="3385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Rollwagen wechseln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 fontScale="85000" lnSpcReduction="20000"/>
          </a:bodyPr>
          <a:lstStyle/>
          <a:p>
            <a:pPr marL="364913" indent="-326593">
              <a:lnSpc>
                <a:spcPct val="120000"/>
              </a:lnSpc>
              <a:buNone/>
            </a:pPr>
            <a:r>
              <a:rPr lang="de-DE" sz="1600" dirty="0">
                <a:latin typeface="Arial"/>
                <a:sym typeface="Wingdings" pitchFamily="2" charset="2"/>
              </a:rPr>
              <a:t>Wenn die Schläuche aus einem Rollwagen komplett verlegt sind:</a:t>
            </a:r>
          </a:p>
          <a:p>
            <a:pPr marL="364913" indent="-326593">
              <a:lnSpc>
                <a:spcPct val="120000"/>
              </a:lnSpc>
              <a:buNone/>
            </a:pPr>
            <a:endParaRPr lang="de-DE" sz="1600" dirty="0">
              <a:latin typeface="Arial"/>
              <a:sym typeface="Wingdings" pitchFamily="2" charset="2"/>
            </a:endParaRP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Ladebordwand ausklappen, den leeren Rollwagen auf die Ladebordwand stellen und an den Straßenrand stellen.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Wenn nicht absehbar an der Einsatzstelle benötigt den Rollwagen Beleuchtung und die 2. Sperrstange ebenfalls abladen.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Linken vorderen Rollwagen vorziehen und befestigen.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Ladebordwand wieder einklappen und weiter verlegen.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Nach jedem Rollcontainer sollte ein Absperrorgan zwischengekuppelt werden.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Wenn hier ein weiterer Melder abgestellt werden kann, kann bis hier „Wasser marsch“ gegeben werden.</a:t>
            </a:r>
          </a:p>
          <a:p>
            <a:pPr marL="381220">
              <a:lnSpc>
                <a:spcPct val="120000"/>
              </a:lnSpc>
              <a:buNone/>
            </a:pPr>
            <a:r>
              <a:rPr lang="de-DE" sz="1600" dirty="0">
                <a:latin typeface="Arial"/>
                <a:sym typeface="Wingdings" pitchFamily="2" charset="2"/>
              </a:rPr>
              <a:t> Ob und welche Rollwagen abgeladen werden entscheidet der Fahrzeugführer.  </a:t>
            </a:r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267494"/>
            <a:ext cx="4499992" cy="377825"/>
          </a:xfrm>
        </p:spPr>
        <p:txBody>
          <a:bodyPr>
            <a:noAutofit/>
          </a:bodyPr>
          <a:lstStyle/>
          <a:p>
            <a:r>
              <a:rPr lang="de-DE" sz="3000" dirty="0"/>
              <a:t>Rollwagen wechseln</a:t>
            </a:r>
          </a:p>
        </p:txBody>
      </p:sp>
      <p:pic>
        <p:nvPicPr>
          <p:cNvPr id="8194" name="Picture 2" descr="D:\Eigene Dateien\Feuerwehr\Ausbildung\Bilder\IMG_7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56" y="843558"/>
            <a:ext cx="4079919" cy="3079684"/>
          </a:xfrm>
          <a:prstGeom prst="rect">
            <a:avLst/>
          </a:prstGeom>
          <a:noFill/>
        </p:spPr>
      </p:pic>
      <p:pic>
        <p:nvPicPr>
          <p:cNvPr id="8195" name="Picture 3" descr="D:\Eigene Dateien\Feuerwehr\Ausbildung\Bilder\IMG_7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0092" y="2663650"/>
            <a:ext cx="3215824" cy="2411868"/>
          </a:xfrm>
          <a:prstGeom prst="rect">
            <a:avLst/>
          </a:prstGeom>
          <a:noFill/>
        </p:spPr>
      </p:pic>
      <p:pic>
        <p:nvPicPr>
          <p:cNvPr id="8196" name="Picture 4" descr="D:\Eigene Dateien\Feuerwehr\Ausbildung\Bilder\IMG_7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1782"/>
            <a:ext cx="3215824" cy="2411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igene Dateien\Feuerwehr\Ausbildung\Bilder\IMG_7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48464" y="771550"/>
            <a:ext cx="4800000" cy="3600000"/>
          </a:xfrm>
          <a:prstGeom prst="rect">
            <a:avLst/>
          </a:prstGeom>
          <a:noFill/>
        </p:spPr>
      </p:pic>
      <p:pic>
        <p:nvPicPr>
          <p:cNvPr id="9219" name="Picture 3" descr="D:\Eigene Dateien\Feuerwehr\Ausbildung\Bilder\IMG_7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71550"/>
            <a:ext cx="4800000" cy="3600000"/>
          </a:xfrm>
          <a:prstGeom prst="rect">
            <a:avLst/>
          </a:prstGeom>
          <a:noFill/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FF8732A-BFCA-48B0-85D9-A5E1CB6D2DF7}"/>
              </a:ext>
            </a:extLst>
          </p:cNvPr>
          <p:cNvSpPr txBox="1">
            <a:spLocks/>
          </p:cNvSpPr>
          <p:nvPr/>
        </p:nvSpPr>
        <p:spPr>
          <a:xfrm>
            <a:off x="179512" y="267494"/>
            <a:ext cx="4499992" cy="377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/>
              <a:t>Rollwagen wechseln</a:t>
            </a:r>
            <a:endParaRPr lang="de-DE" sz="3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Materialien für die Löschwasserübergabe: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64913" indent="-326593">
              <a:lnSpc>
                <a:spcPct val="120000"/>
              </a:lnSpc>
            </a:pPr>
            <a:r>
              <a:rPr lang="de-DE" sz="1600" dirty="0">
                <a:latin typeface="Arial"/>
                <a:sym typeface="Wingdings" pitchFamily="2" charset="2"/>
              </a:rPr>
              <a:t>A) Verteiler</a:t>
            </a:r>
            <a:endParaRPr lang="de" sz="1600" dirty="0">
              <a:latin typeface="Arial"/>
              <a:sym typeface="Wingdings" pitchFamily="2" charset="2"/>
            </a:endParaRPr>
          </a:p>
          <a:p>
            <a:pPr marL="364913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B) Faltbehälter</a:t>
            </a:r>
          </a:p>
          <a:p>
            <a:pPr marL="764963" lvl="1" indent="-326593">
              <a:lnSpc>
                <a:spcPct val="120000"/>
              </a:lnSpc>
            </a:pPr>
            <a:r>
              <a:rPr lang="de" sz="2000" dirty="0">
                <a:latin typeface="Arial"/>
                <a:sym typeface="Wingdings" pitchFamily="2" charset="2"/>
              </a:rPr>
              <a:t>Wenn wir diesen mit der 2. TS auch betreiben:</a:t>
            </a:r>
          </a:p>
          <a:p>
            <a:pPr marL="1165013" lvl="2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Rollwagen TS</a:t>
            </a:r>
          </a:p>
          <a:p>
            <a:pPr marL="1165013" lvl="2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Multifunktionsleiter</a:t>
            </a:r>
          </a:p>
          <a:p>
            <a:pPr marL="1165013" lvl="2" indent="-326593">
              <a:lnSpc>
                <a:spcPct val="120000"/>
              </a:lnSpc>
            </a:pPr>
            <a:endParaRPr lang="de-DE" sz="1600" dirty="0"/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Gefahren durch: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168352"/>
          </a:xfrm>
        </p:spPr>
        <p:txBody>
          <a:bodyPr>
            <a:normAutofit/>
          </a:bodyPr>
          <a:lstStyle/>
          <a:p>
            <a:pPr marL="364913" indent="-326593">
              <a:lnSpc>
                <a:spcPct val="120000"/>
              </a:lnSpc>
            </a:pPr>
            <a:r>
              <a:rPr lang="de" sz="2400" dirty="0"/>
              <a:t>Eingeschränktes Sichtfeld des Fahrers</a:t>
            </a:r>
          </a:p>
          <a:p>
            <a:pPr marL="364913" indent="-326593">
              <a:lnSpc>
                <a:spcPct val="120000"/>
              </a:lnSpc>
            </a:pPr>
            <a:r>
              <a:rPr lang="de" sz="2400" dirty="0"/>
              <a:t>Personen im Umfeld</a:t>
            </a:r>
          </a:p>
          <a:p>
            <a:pPr marL="364913" indent="-326593">
              <a:lnSpc>
                <a:spcPct val="120000"/>
              </a:lnSpc>
            </a:pPr>
            <a:r>
              <a:rPr lang="de" sz="2400" dirty="0"/>
              <a:t>Ausscheren in Kurven bei gesenkter Ladebühne</a:t>
            </a:r>
          </a:p>
          <a:p>
            <a:pPr marL="364913" indent="-326593">
              <a:lnSpc>
                <a:spcPct val="120000"/>
              </a:lnSpc>
            </a:pPr>
            <a:r>
              <a:rPr lang="de-DE" sz="2400" dirty="0"/>
              <a:t>Verkanten von Schläuchen in den Schubladen</a:t>
            </a:r>
          </a:p>
          <a:p>
            <a:pPr marL="364913" indent="-326593">
              <a:lnSpc>
                <a:spcPct val="120000"/>
              </a:lnSpc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AA5789-71A5-4481-AC44-AA3C0442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315"/>
            <a:ext cx="7620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igene Dateien\Feuerwehr\Ausbildung\Bilder\IMG_7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38441" y="1202069"/>
            <a:ext cx="4848272" cy="2691090"/>
          </a:xfrm>
          <a:prstGeom prst="rect">
            <a:avLst/>
          </a:prstGeom>
          <a:noFill/>
        </p:spPr>
      </p:pic>
      <p:pic>
        <p:nvPicPr>
          <p:cNvPr id="11267" name="Picture 3" descr="D:\Eigene Dateien\Feuerwehr\Ausbildung\Bilder\IMG_7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35348" y="1332354"/>
            <a:ext cx="4950000" cy="2376264"/>
          </a:xfrm>
          <a:prstGeom prst="rect">
            <a:avLst/>
          </a:prstGeom>
          <a:noFill/>
        </p:spPr>
      </p:pic>
      <p:pic>
        <p:nvPicPr>
          <p:cNvPr id="11268" name="Picture 4" descr="D:\Eigene Dateien\Feuerwehr\Ausbildung\Bilder\IMG_7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00830" y="1110472"/>
            <a:ext cx="49263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Einsatzmöglichkeiten für das Verlegen von Schläuchen aus den Schubladen: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 fontScale="92500" lnSpcReduction="20000"/>
          </a:bodyPr>
          <a:lstStyle/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Erst ab einer Entfernung von 200 - 400m (10-20 B-Schläuche) vorteilhaft. Bis dahin sind wir mit Rollschläuchen schneller.</a:t>
            </a:r>
          </a:p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Verlegen von der Wasserentnahmestelle zur Einsatzstelle:</a:t>
            </a:r>
          </a:p>
          <a:p>
            <a:pPr marL="764963" lvl="1" indent="-326593">
              <a:lnSpc>
                <a:spcPct val="120000"/>
              </a:lnSpc>
            </a:pPr>
            <a:r>
              <a:rPr lang="de" sz="1600" dirty="0">
                <a:latin typeface="Arial"/>
              </a:rPr>
              <a:t>Vorteil: Die Wasserentnahmestelle kann parallel zum Verlegen vorbereitet werden und die Schlauchleitung kann schon stückweise gefüllt werden.</a:t>
            </a:r>
          </a:p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Verlegen von der Einsatzstelle zur Wasserennahmestelle:</a:t>
            </a:r>
          </a:p>
          <a:p>
            <a:pPr marL="764963" lvl="1" indent="-326593">
              <a:lnSpc>
                <a:spcPct val="120000"/>
              </a:lnSpc>
            </a:pPr>
            <a:r>
              <a:rPr lang="de" sz="1600" dirty="0">
                <a:latin typeface="Arial"/>
              </a:rPr>
              <a:t>Vorteile: PA-Träger und ggf. weitere Materialien sind direkt an der Einsatzstelle.</a:t>
            </a:r>
          </a:p>
          <a:p>
            <a:pPr marL="764963" lvl="1" indent="-326593">
              <a:lnSpc>
                <a:spcPct val="120000"/>
              </a:lnSpc>
            </a:pPr>
            <a:r>
              <a:rPr lang="de" sz="1600" dirty="0">
                <a:latin typeface="Arial"/>
              </a:rPr>
              <a:t>Vorteil wenn parallel der Faltbehälter aufgebaut werden muss.</a:t>
            </a:r>
          </a:p>
          <a:p>
            <a:pPr marL="364913" indent="-326593">
              <a:lnSpc>
                <a:spcPct val="120000"/>
              </a:lnSpc>
              <a:buNone/>
            </a:pPr>
            <a:endParaRPr lang="de" sz="2000" dirty="0">
              <a:latin typeface="Arial"/>
              <a:sym typeface="Wingdings" pitchFamily="2" charset="2"/>
            </a:endParaRPr>
          </a:p>
          <a:p>
            <a:pPr marL="364913" indent="-326593">
              <a:lnSpc>
                <a:spcPct val="120000"/>
              </a:lnSpc>
              <a:buNone/>
            </a:pPr>
            <a:r>
              <a:rPr lang="de" sz="2000" dirty="0">
                <a:latin typeface="Arial"/>
                <a:sym typeface="Wingdings" pitchFamily="2" charset="2"/>
              </a:rPr>
              <a:t> Der Einsatzleiter wägt die Vorteile ab und entscheidet. </a:t>
            </a:r>
          </a:p>
          <a:p>
            <a:pPr marL="764963" lvl="1" indent="-326593">
              <a:lnSpc>
                <a:spcPct val="120000"/>
              </a:lnSpc>
              <a:buNone/>
            </a:pPr>
            <a:endParaRPr lang="de-DE" sz="2000" dirty="0"/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Materialien für die </a:t>
            </a:r>
            <a:r>
              <a:rPr lang="de-DE" sz="3000" dirty="0" err="1"/>
              <a:t>Wasserentnahmestelle</a:t>
            </a:r>
            <a:r>
              <a:rPr lang="de-DE" sz="3000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64913" indent="-326593">
              <a:lnSpc>
                <a:spcPct val="120000"/>
              </a:lnSpc>
            </a:pPr>
            <a:r>
              <a:rPr lang="de" sz="2000" dirty="0">
                <a:latin typeface="Arial"/>
              </a:rPr>
              <a:t>TS </a:t>
            </a:r>
            <a:r>
              <a:rPr lang="de" sz="2000" dirty="0">
                <a:latin typeface="Arial"/>
                <a:sym typeface="Wingdings" pitchFamily="2" charset="2"/>
              </a:rPr>
              <a:t> als erstes die TS aus dem Gerätefach nehmen, da diese eine höhere Leistung hat.</a:t>
            </a:r>
          </a:p>
          <a:p>
            <a:pPr marL="364913" indent="-326593">
              <a:lnSpc>
                <a:spcPct val="120000"/>
              </a:lnSpc>
            </a:pPr>
            <a:r>
              <a:rPr lang="de-DE" sz="1600" dirty="0">
                <a:latin typeface="Arial"/>
                <a:sym typeface="Wingdings" pitchFamily="2" charset="2"/>
              </a:rPr>
              <a:t>A) </a:t>
            </a:r>
            <a:r>
              <a:rPr lang="de" sz="1600" dirty="0">
                <a:latin typeface="Arial"/>
                <a:sym typeface="Wingdings" pitchFamily="2" charset="2"/>
              </a:rPr>
              <a:t>Saugschläuche, Saugkorb, Leinen, Schwimmer</a:t>
            </a:r>
          </a:p>
          <a:p>
            <a:pPr marL="364913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B) Standrohr, Standrohrschlüssel, Systemtrenner, 5m-B; Sammelstück</a:t>
            </a:r>
          </a:p>
          <a:p>
            <a:pPr marL="364913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Reservekanister</a:t>
            </a:r>
          </a:p>
          <a:p>
            <a:pPr marL="364913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Reserveschlauch B</a:t>
            </a:r>
          </a:p>
          <a:p>
            <a:pPr marL="364913" indent="-326593">
              <a:lnSpc>
                <a:spcPct val="120000"/>
              </a:lnSpc>
            </a:pPr>
            <a:r>
              <a:rPr lang="de" sz="1600" dirty="0">
                <a:latin typeface="Arial"/>
                <a:sym typeface="Wingdings" pitchFamily="2" charset="2"/>
              </a:rPr>
              <a:t>Funkgerät</a:t>
            </a:r>
          </a:p>
          <a:p>
            <a:pPr marL="364913" indent="-326593">
              <a:lnSpc>
                <a:spcPct val="120000"/>
              </a:lnSpc>
            </a:pPr>
            <a:r>
              <a:rPr lang="de-DE" sz="1600" dirty="0">
                <a:latin typeface="Arial"/>
                <a:sym typeface="Wingdings" pitchFamily="2" charset="2"/>
              </a:rPr>
              <a:t>J</a:t>
            </a:r>
            <a:r>
              <a:rPr lang="de" sz="1600" dirty="0">
                <a:latin typeface="Arial"/>
                <a:sym typeface="Wingdings" pitchFamily="2" charset="2"/>
              </a:rPr>
              <a:t>e nach Tageszeit und Örtlichkeit: Handlampe, Absicherungsmaterial, …</a:t>
            </a:r>
            <a:endParaRPr lang="de-DE" sz="2400" dirty="0"/>
          </a:p>
          <a:p>
            <a:pPr marL="364913" indent="-326593">
              <a:lnSpc>
                <a:spcPct val="12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378042"/>
          </a:xfrm>
        </p:spPr>
        <p:txBody>
          <a:bodyPr>
            <a:noAutofit/>
          </a:bodyPr>
          <a:lstStyle/>
          <a:p>
            <a:r>
              <a:rPr lang="de-DE" sz="3000" dirty="0"/>
              <a:t>Vorbereitungen durch den Fahrer: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89AAD-2D59-47E0-9413-00272292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3168352"/>
          </a:xfrm>
        </p:spPr>
        <p:txBody>
          <a:bodyPr>
            <a:normAutofit/>
          </a:bodyPr>
          <a:lstStyle/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Blaulicht und Warnblinker einschalten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Ladebordwand und Lichter einschalten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Kamera dauerhaft aktivieren</a:t>
            </a:r>
          </a:p>
          <a:p>
            <a:pPr marL="381220">
              <a:lnSpc>
                <a:spcPct val="120000"/>
              </a:lnSpc>
              <a:buAutoNum type="arabicPeriod"/>
            </a:pPr>
            <a:r>
              <a:rPr lang="de-DE" sz="1600" dirty="0">
                <a:latin typeface="Arial"/>
                <a:sym typeface="Wingdings" pitchFamily="2" charset="2"/>
              </a:rPr>
              <a:t>Gegensprechanlage einschalten</a:t>
            </a:r>
          </a:p>
        </p:txBody>
      </p:sp>
    </p:spTree>
    <p:extLst>
      <p:ext uri="{BB962C8B-B14F-4D97-AF65-F5344CB8AC3E}">
        <p14:creationId xmlns:p14="http://schemas.microsoft.com/office/powerpoint/2010/main" val="1399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B893-F689-487B-9750-0D0208F21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7425"/>
            <a:ext cx="8229600" cy="377825"/>
          </a:xfrm>
        </p:spPr>
        <p:txBody>
          <a:bodyPr>
            <a:noAutofit/>
          </a:bodyPr>
          <a:lstStyle/>
          <a:p>
            <a:r>
              <a:rPr lang="de-DE" sz="3000" dirty="0"/>
              <a:t>Schläuche verlegen aus der Sicht des Fahrers: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55C2B5-C18F-4AD4-8F84-8C54A376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815"/>
            <a:ext cx="9144000" cy="432986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6BA9A58-7F69-4F20-9197-888527CDC033}"/>
              </a:ext>
            </a:extLst>
          </p:cNvPr>
          <p:cNvSpPr/>
          <p:nvPr/>
        </p:nvSpPr>
        <p:spPr>
          <a:xfrm>
            <a:off x="2589811" y="1491630"/>
            <a:ext cx="1296144" cy="127850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5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Bildschirmpräsentation (16:9)</PresentationFormat>
  <Paragraphs>102</Paragraphs>
  <Slides>27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Old English Text MT</vt:lpstr>
      <vt:lpstr>Larissa</vt:lpstr>
      <vt:lpstr>Benutzerdefiniertes Design</vt:lpstr>
      <vt:lpstr>Onlineschulung „Verlegen von Schläuchen vom SW“</vt:lpstr>
      <vt:lpstr>Schulungsinhalt</vt:lpstr>
      <vt:lpstr>Gefahren durch:</vt:lpstr>
      <vt:lpstr>PowerPoint-Präsentation</vt:lpstr>
      <vt:lpstr>PowerPoint-Präsentation</vt:lpstr>
      <vt:lpstr>Einsatzmöglichkeiten für das Verlegen von Schläuchen aus den Schubladen:</vt:lpstr>
      <vt:lpstr>Materialien für die Wasserentnahmestelle:</vt:lpstr>
      <vt:lpstr>Vorbereitungen durch den Fahrer:</vt:lpstr>
      <vt:lpstr>Schläuche verlegen aus der Sicht des Fahrers:</vt:lpstr>
      <vt:lpstr>Schläuche verlegen aus der Sicht des Fahrers:</vt:lpstr>
      <vt:lpstr>Schläuche verlegen aus der Sicht des Fahrers:</vt:lpstr>
      <vt:lpstr>Schläuche verlegen aus der Sicht des Fahrers:</vt:lpstr>
      <vt:lpstr>PowerPoint-Präsentation</vt:lpstr>
      <vt:lpstr>Vorbereitungen vor dem Verlegen:</vt:lpstr>
      <vt:lpstr>Bild vorbereitete Laderampe</vt:lpstr>
      <vt:lpstr>Rollwagen wechseln</vt:lpstr>
      <vt:lpstr>Bild vorbereitete Laderampe</vt:lpstr>
      <vt:lpstr>Schläuche verlegen aus der Sicht des Fahrers:</vt:lpstr>
      <vt:lpstr>PowerPoint-Präsentation</vt:lpstr>
      <vt:lpstr>PowerPoint-Präsentation</vt:lpstr>
      <vt:lpstr>Sichtbereich des Fahrers</vt:lpstr>
      <vt:lpstr>Schläuche verlegen aus der Sicht des Melders:</vt:lpstr>
      <vt:lpstr>Sichtbereich des Melders</vt:lpstr>
      <vt:lpstr>Rollwagen wechseln</vt:lpstr>
      <vt:lpstr>Rollwagen wechseln</vt:lpstr>
      <vt:lpstr>PowerPoint-Präsentation</vt:lpstr>
      <vt:lpstr>Materialien für die Löschwasserübergabe: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Grundlagen</dc:title>
  <dc:creator>Lütker, Oliver</dc:creator>
  <cp:lastModifiedBy>Fabian Putensen</cp:lastModifiedBy>
  <cp:revision>66</cp:revision>
  <dcterms:created xsi:type="dcterms:W3CDTF">2020-03-02T17:47:12Z</dcterms:created>
  <dcterms:modified xsi:type="dcterms:W3CDTF">2021-01-13T19:23:07Z</dcterms:modified>
</cp:coreProperties>
</file>