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3" r:id="rId4"/>
    <p:sldId id="284" r:id="rId5"/>
    <p:sldId id="285" r:id="rId6"/>
    <p:sldId id="288" r:id="rId7"/>
    <p:sldId id="286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2" r:id="rId19"/>
    <p:sldId id="301" r:id="rId20"/>
    <p:sldId id="300" r:id="rId21"/>
    <p:sldId id="303" r:id="rId22"/>
    <p:sldId id="305" r:id="rId23"/>
    <p:sldId id="306" r:id="rId24"/>
    <p:sldId id="307" r:id="rId25"/>
    <p:sldId id="308" r:id="rId26"/>
    <p:sldId id="272" r:id="rId2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8A631-2A69-4981-BE05-D5A800235C56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983B-BE32-4BE5-97DF-1977F826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3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1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4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4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5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4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690" r="12500" b="16060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56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F31C-7672-405F-9C34-9FDC3AF29CDB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8" y="177324"/>
            <a:ext cx="628166" cy="6256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84" y="208408"/>
            <a:ext cx="537072" cy="63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935596" y="1773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Old English Text MT" panose="03040902040508030806" pitchFamily="66" charset="0"/>
              </a:rPr>
              <a:t>Freiwillige Feuerwehr </a:t>
            </a:r>
            <a:r>
              <a:rPr lang="de-DE" sz="2800" dirty="0" err="1">
                <a:latin typeface="Old English Text MT" panose="03040902040508030806" pitchFamily="66" charset="0"/>
              </a:rPr>
              <a:t>Evendorf</a:t>
            </a:r>
            <a:endParaRPr lang="de-DE" sz="28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Cv5cUWRpCWQ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uw_sB8WWA8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Flächen- und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98822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929DF-63F6-412D-9263-2FED67AF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e-DE" dirty="0"/>
              <a:t>Flammenlänge und Kontrollschwellen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6AFFEF5-41AE-4817-9C1D-91BB73A6F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510" y="1347614"/>
            <a:ext cx="4640980" cy="29160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09A5383-ADEA-411F-A883-C250C175E71A}"/>
              </a:ext>
            </a:extLst>
          </p:cNvPr>
          <p:cNvSpPr txBox="1"/>
          <p:nvPr/>
        </p:nvSpPr>
        <p:spPr>
          <a:xfrm>
            <a:off x="323528" y="426362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/>
              </a:rPr>
              <a:t>Flammenlängen über 1,2m sind oft auch</a:t>
            </a:r>
            <a:br>
              <a:rPr lang="de-DE" dirty="0"/>
            </a:br>
            <a:r>
              <a:rPr lang="de-DE" b="1" dirty="0">
                <a:latin typeface="Arial"/>
              </a:rPr>
              <a:t>mit einem Geschwindigkeitsproblem verbunden!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38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F211A5-4F0F-44D7-9BD3-B3FBFB46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58" y="843558"/>
            <a:ext cx="6492283" cy="41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ACFD0-1986-457B-A1C3-9546515E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798438"/>
          </a:xfrm>
        </p:spPr>
        <p:txBody>
          <a:bodyPr>
            <a:normAutofit fontScale="90000"/>
          </a:bodyPr>
          <a:lstStyle/>
          <a:p>
            <a:r>
              <a:rPr lang="de" sz="2900" b="1" dirty="0">
                <a:latin typeface="Arial"/>
              </a:rPr>
              <a:t>Brennmaterialmenge</a:t>
            </a:r>
            <a:r>
              <a:rPr lang="de" sz="2900" dirty="0">
                <a:solidFill>
                  <a:srgbClr val="736E5A"/>
                </a:solidFill>
                <a:latin typeface="Arial"/>
              </a:rPr>
              <a:t>...</a:t>
            </a:r>
            <a:r>
              <a:rPr lang="de" sz="2900" dirty="0">
                <a:latin typeface="Arial"/>
              </a:rPr>
              <a:t>. ..in Tonnen pro Hektar (t/ha) angegeben</a:t>
            </a:r>
            <a:r>
              <a:rPr lang="de" sz="2200" dirty="0">
                <a:latin typeface="Arial"/>
              </a:rPr>
              <a:t>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6591B-4EBC-454A-8B6C-C76EBE69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945314"/>
            <a:ext cx="8229600" cy="798438"/>
          </a:xfrm>
        </p:spPr>
        <p:txBody>
          <a:bodyPr>
            <a:normAutofit/>
          </a:bodyPr>
          <a:lstStyle/>
          <a:p>
            <a:r>
              <a:rPr lang="de" sz="1600" dirty="0">
                <a:latin typeface="Arial"/>
              </a:rPr>
              <a:t>Je mehr Material dem Feuer zur Verfügung steht, desto grösser die Intensität.</a:t>
            </a:r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D43C673-86E4-4879-BCF2-11F0B41A73BE}"/>
              </a:ext>
            </a:extLst>
          </p:cNvPr>
          <p:cNvSpPr/>
          <p:nvPr/>
        </p:nvSpPr>
        <p:spPr>
          <a:xfrm>
            <a:off x="1043608" y="3048174"/>
            <a:ext cx="3652579" cy="17661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3703"/>
              </a:lnSpc>
              <a:spcBef>
                <a:spcPts val="2880"/>
              </a:spcBef>
            </a:pPr>
            <a:r>
              <a:rPr lang="de" sz="2000" dirty="0">
                <a:latin typeface="Arial"/>
              </a:rPr>
              <a:t>Gras:</a:t>
            </a:r>
          </a:p>
          <a:p>
            <a:pPr>
              <a:lnSpc>
                <a:spcPts val="3703"/>
              </a:lnSpc>
            </a:pPr>
            <a:r>
              <a:rPr lang="de" sz="2000" dirty="0">
                <a:latin typeface="Arial"/>
              </a:rPr>
              <a:t>Buschland / Heide:</a:t>
            </a:r>
          </a:p>
          <a:p>
            <a:pPr>
              <a:lnSpc>
                <a:spcPts val="3703"/>
              </a:lnSpc>
            </a:pPr>
            <a:r>
              <a:rPr lang="de" sz="2000" dirty="0">
                <a:latin typeface="Arial"/>
              </a:rPr>
              <a:t>Durchforstungsreste:</a:t>
            </a:r>
          </a:p>
          <a:p>
            <a:pPr>
              <a:lnSpc>
                <a:spcPts val="3703"/>
              </a:lnSpc>
            </a:pPr>
            <a:r>
              <a:rPr lang="en-US" sz="2000" dirty="0">
                <a:latin typeface="Arial"/>
              </a:rPr>
              <a:t>Wald: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BB01794-015C-4ECF-80AF-A7F0234E8A49}"/>
              </a:ext>
            </a:extLst>
          </p:cNvPr>
          <p:cNvSpPr/>
          <p:nvPr/>
        </p:nvSpPr>
        <p:spPr>
          <a:xfrm>
            <a:off x="3995936" y="3043213"/>
            <a:ext cx="2048370" cy="176097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3703"/>
              </a:lnSpc>
            </a:pPr>
            <a:r>
              <a:rPr lang="de" sz="2000" dirty="0">
                <a:latin typeface="Arial"/>
              </a:rPr>
              <a:t>1-8 t/ha</a:t>
            </a:r>
            <a:br>
              <a:rPr sz="2000" dirty="0"/>
            </a:br>
            <a:r>
              <a:rPr lang="de" sz="2000" dirty="0">
                <a:latin typeface="Arial"/>
              </a:rPr>
              <a:t>bis 20 t/ha</a:t>
            </a:r>
            <a:br>
              <a:rPr sz="2000" dirty="0"/>
            </a:br>
            <a:r>
              <a:rPr lang="de" sz="2000" dirty="0">
                <a:latin typeface="Arial"/>
              </a:rPr>
              <a:t>bis 100 t/ha</a:t>
            </a:r>
            <a:br>
              <a:rPr sz="2000" dirty="0"/>
            </a:br>
            <a:r>
              <a:rPr lang="de" sz="2000" dirty="0">
                <a:latin typeface="Arial"/>
              </a:rPr>
              <a:t>bis 300 t/ha</a:t>
            </a:r>
          </a:p>
        </p:txBody>
      </p:sp>
    </p:spTree>
    <p:extLst>
      <p:ext uri="{BB962C8B-B14F-4D97-AF65-F5344CB8AC3E}">
        <p14:creationId xmlns:p14="http://schemas.microsoft.com/office/powerpoint/2010/main" val="284738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3B30CB0-A1DE-41E4-A6E8-9E41459A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771550"/>
            <a:ext cx="6096026" cy="40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7F80EB-98F4-4C50-9A44-29BDB7C5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27" y="843558"/>
            <a:ext cx="5436146" cy="40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2956F0-78B9-460F-A9CA-F1E4DAC5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50" y="843558"/>
            <a:ext cx="62897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8A804-38C5-44DB-B9ED-B4566529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450050"/>
          </a:xfrm>
        </p:spPr>
        <p:txBody>
          <a:bodyPr>
            <a:normAutofit fontScale="90000"/>
          </a:bodyPr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493C49-D314-4E22-AC20-6BE5ABBB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81640"/>
            <a:ext cx="8229600" cy="2988332"/>
          </a:xfrm>
        </p:spPr>
        <p:txBody>
          <a:bodyPr>
            <a:noAutofit/>
          </a:bodyPr>
          <a:lstStyle/>
          <a:p>
            <a:r>
              <a:rPr lang="de-DE" sz="1600" dirty="0">
                <a:latin typeface="Arial"/>
              </a:rPr>
              <a:t>Flammenlängen &lt; 1m =&gt; Angriff mittels Schaufeln und Feuerpatschen=&gt; Vorzugsweise D-HSR</a:t>
            </a:r>
          </a:p>
          <a:p>
            <a:r>
              <a:rPr lang="de-DE" sz="1600" dirty="0">
                <a:latin typeface="Arial"/>
              </a:rPr>
              <a:t>Flammenlängen 1-2,5m =&gt; Angriff mit Handwerkzeug ineffektiv und gefährlich =&gt; Einsatz von D-Hohlstrahlrohren oder C-Rohren; (C-HSR kleinste Literleistung!).</a:t>
            </a:r>
          </a:p>
          <a:p>
            <a:r>
              <a:rPr lang="de-DE" sz="1600" dirty="0">
                <a:latin typeface="Arial"/>
              </a:rPr>
              <a:t>Flammenlängen &gt;3m    =&gt; direkter Angriff meist zu gefährlich =&gt; Spotfeuer durch Funkenflug und Flugfeuer (Wind!)</a:t>
            </a:r>
          </a:p>
          <a:p>
            <a:r>
              <a:rPr lang="de-DE" sz="1600" dirty="0">
                <a:latin typeface="Arial"/>
              </a:rPr>
              <a:t>MOBIL bleiben! Kein „statischer“ FwDV 3-Löschangriff.</a:t>
            </a:r>
          </a:p>
          <a:p>
            <a:r>
              <a:rPr lang="de-DE" sz="1600" dirty="0">
                <a:latin typeface="Arial"/>
              </a:rPr>
              <a:t>Pionierspruch „Sperren müssen verteidigt werden!“</a:t>
            </a:r>
          </a:p>
          <a:p>
            <a:pPr lvl="1"/>
            <a:r>
              <a:rPr lang="de-DE" sz="1400" dirty="0">
                <a:latin typeface="Arial"/>
              </a:rPr>
              <a:t>=&gt; Schaum, Handwerkzeuge etc.</a:t>
            </a:r>
          </a:p>
          <a:p>
            <a:pPr lvl="1"/>
            <a:r>
              <a:rPr lang="de-DE" sz="1400" dirty="0">
                <a:latin typeface="Arial"/>
              </a:rPr>
              <a:t>=&gt; Keine „Arbeitsvernichtung“ durch übersprungene oder</a:t>
            </a:r>
            <a:br>
              <a:rPr lang="de-DE" sz="1400" dirty="0"/>
            </a:br>
            <a:r>
              <a:rPr lang="de-DE" sz="1400" dirty="0">
                <a:latin typeface="Arial"/>
              </a:rPr>
              <a:t>unterlaufene Sperren!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039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7D3B-F6D8-40AA-8F3E-D0A5FAA9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de-DE" dirty="0"/>
              <a:t>Pump and Roll – Fahren und Löschen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5BA21A4-5F28-4C9C-9375-248942C62A15}"/>
              </a:ext>
            </a:extLst>
          </p:cNvPr>
          <p:cNvSpPr/>
          <p:nvPr/>
        </p:nvSpPr>
        <p:spPr>
          <a:xfrm>
            <a:off x="467544" y="4701413"/>
            <a:ext cx="2466405" cy="35010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3257"/>
              </a:lnSpc>
              <a:spcBef>
                <a:spcPts val="22562"/>
              </a:spcBef>
            </a:pPr>
            <a:r>
              <a:rPr lang="de" sz="1400" dirty="0">
                <a:solidFill>
                  <a:srgbClr val="FFFFFF"/>
                </a:solidFill>
                <a:latin typeface="Arial"/>
                <a:hlinkClick r:id="rId2"/>
              </a:rPr>
              <a:t>Film Volkstedt</a:t>
            </a:r>
            <a:endParaRPr lang="de" sz="14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8B1EF7-B108-4F7B-9AEC-243C6518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51" y="1277377"/>
            <a:ext cx="6075097" cy="34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7D3B-F6D8-40AA-8F3E-D0A5FAA9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de-DE" dirty="0"/>
              <a:t>Pump and Roll – Fahren und Löschen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9D55E7-2E91-4F6E-AF68-458B6642B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79860"/>
            <a:ext cx="3387480" cy="334528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0431A4-EC1F-46A5-9DEA-CA7988CD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79861"/>
            <a:ext cx="3478133" cy="33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7D3B-F6D8-40AA-8F3E-D0A5FAA9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de-DE" dirty="0"/>
              <a:t>Pump and Roll – Fahren und Löschen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C2A55D-B848-481B-A041-C12AEC4C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0586"/>
            <a:ext cx="3609374" cy="33638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3E711D-EEE8-4A6F-A97C-880CB6A72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70586"/>
            <a:ext cx="3350465" cy="34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7D86E-22F8-4ED8-9CBF-203C22BD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wollen wir und heute ansehen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613AF-5F6F-4DC6-8453-F5F0457AE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PSA</a:t>
            </a:r>
          </a:p>
          <a:p>
            <a:r>
              <a:rPr lang="de-DE" dirty="0"/>
              <a:t>Die 5 Regeln</a:t>
            </a:r>
          </a:p>
          <a:p>
            <a:r>
              <a:rPr lang="de-DE" dirty="0"/>
              <a:t>Vorgehen bei Flächenbränden</a:t>
            </a:r>
          </a:p>
          <a:p>
            <a:r>
              <a:rPr lang="de-DE" dirty="0"/>
              <a:t>Flammenhöhe und vorgehen bei Waldbränden</a:t>
            </a:r>
          </a:p>
          <a:p>
            <a:r>
              <a:rPr lang="de-DE" dirty="0"/>
              <a:t>Pump and Roll</a:t>
            </a:r>
          </a:p>
          <a:p>
            <a:r>
              <a:rPr lang="de-DE" dirty="0"/>
              <a:t>Pendelverkehr</a:t>
            </a:r>
          </a:p>
        </p:txBody>
      </p:sp>
    </p:spTree>
    <p:extLst>
      <p:ext uri="{BB962C8B-B14F-4D97-AF65-F5344CB8AC3E}">
        <p14:creationId xmlns:p14="http://schemas.microsoft.com/office/powerpoint/2010/main" val="8778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C7880-D27A-41FF-98F7-A6BF200E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Pump and Roll – Fahren und Löschen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97BF5-AD4A-4C07-BD28-12763E42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Handzeichen des Staffelführers beachten</a:t>
            </a:r>
          </a:p>
          <a:p>
            <a:r>
              <a:rPr lang="de-DE" dirty="0"/>
              <a:t>Nie vor das Feuer/über das BLACK fahren (Ausnahmen nur in Fällen, bei</a:t>
            </a:r>
            <a:br>
              <a:rPr lang="de-DE" dirty="0"/>
            </a:br>
            <a:r>
              <a:rPr lang="de-DE" dirty="0"/>
              <a:t>denen die Sicherheit für Fahrzeug und Mannschaft gewährleistet ist!)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1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7D3B-F6D8-40AA-8F3E-D0A5FAA9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de-DE" dirty="0"/>
              <a:t>Pendelverkehr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D223B4-4AE9-48EB-82B9-9C8F8DAF5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8" y="1106847"/>
            <a:ext cx="4240184" cy="20924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413AD2-4933-4CFA-BB1F-4EDF7DA2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62" y="2934259"/>
            <a:ext cx="4440287" cy="20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F794-9E5B-4393-A832-F23C5037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522058"/>
          </a:xfrm>
        </p:spPr>
        <p:txBody>
          <a:bodyPr>
            <a:normAutofit fontScale="90000"/>
          </a:bodyPr>
          <a:lstStyle/>
          <a:p>
            <a:r>
              <a:rPr lang="de-DE" dirty="0"/>
              <a:t>Pendelverkehr – 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972C56-A71D-41F5-8A1E-B9087ED2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7654"/>
            <a:ext cx="8363272" cy="3168352"/>
          </a:xfrm>
        </p:spPr>
        <p:txBody>
          <a:bodyPr>
            <a:noAutofit/>
          </a:bodyPr>
          <a:lstStyle/>
          <a:p>
            <a:r>
              <a:rPr lang="de-DE" sz="2000" dirty="0"/>
              <a:t>Einrichtung eines eigenen Einsatzabschnittes „Pendelverkehr“ nötig</a:t>
            </a:r>
          </a:p>
          <a:p>
            <a:r>
              <a:rPr lang="de-DE" sz="2000" dirty="0"/>
              <a:t>die TLF mit dem größten Tankvolumen sind zum Pendeln vorzusehen</a:t>
            </a:r>
          </a:p>
          <a:p>
            <a:r>
              <a:rPr lang="de-DE" sz="2000" dirty="0"/>
              <a:t>Bei offener Wasserentnahmestelle =&gt; Herrichtung durch z.B. TSF oder LF um</a:t>
            </a:r>
            <a:br>
              <a:rPr lang="de-DE" sz="2000" dirty="0"/>
            </a:br>
            <a:r>
              <a:rPr lang="de-DE" sz="2000" dirty="0"/>
              <a:t>die Füllzeiten kurz zu halten</a:t>
            </a:r>
          </a:p>
          <a:p>
            <a:r>
              <a:rPr lang="de-DE" sz="2000" dirty="0"/>
              <a:t>Einbahnstraßenregelung (Begegnungsvermeidung) einrichten (WBEK, GPS)</a:t>
            </a:r>
          </a:p>
          <a:p>
            <a:r>
              <a:rPr lang="de-DE" sz="2000" dirty="0"/>
              <a:t>Lotsen für ortsunkundige Maschinisten bereithalten</a:t>
            </a:r>
          </a:p>
          <a:p>
            <a:r>
              <a:rPr lang="de-DE" sz="2000" dirty="0"/>
              <a:t>An den Wendepunkten „Wartezonen“ einrichten da es immer zu „Staus“</a:t>
            </a:r>
            <a:br>
              <a:rPr lang="de-DE" sz="2000" dirty="0"/>
            </a:br>
            <a:r>
              <a:rPr lang="de-DE" sz="2000" dirty="0"/>
              <a:t>kommen kann</a:t>
            </a:r>
          </a:p>
        </p:txBody>
      </p:sp>
    </p:spTree>
    <p:extLst>
      <p:ext uri="{BB962C8B-B14F-4D97-AF65-F5344CB8AC3E}">
        <p14:creationId xmlns:p14="http://schemas.microsoft.com/office/powerpoint/2010/main" val="11857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B27A5-2171-49F8-B12B-45588B20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162018"/>
          </a:xfrm>
        </p:spPr>
        <p:txBody>
          <a:bodyPr>
            <a:noAutofit/>
          </a:bodyPr>
          <a:lstStyle/>
          <a:p>
            <a:r>
              <a:rPr lang="de-DE" sz="2000" b="1" dirty="0"/>
              <a:t>Berechnungsbeispiel Wasserförderung über Pendelverkehr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DA38F1-4439-48E6-BCFF-A19FE3AC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56384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Waldbrand als Bodenfeuer – Wasserbedarf 500l/min an der Einsatzstelle = 5x CM</a:t>
            </a:r>
            <a:br>
              <a:rPr lang="de-DE" dirty="0"/>
            </a:br>
            <a:r>
              <a:rPr lang="de-DE" dirty="0"/>
              <a:t>(das sind nur 100m Deckungsbreite und damit nur eine Brandfläche von unter</a:t>
            </a:r>
            <a:br>
              <a:rPr lang="de-DE" dirty="0"/>
            </a:br>
            <a:r>
              <a:rPr lang="de-DE" dirty="0"/>
              <a:t>1000qm! Vorzugsweise sollten hier mobile D-Rohre eingesetzt werden, die durch ihre</a:t>
            </a:r>
            <a:br>
              <a:rPr lang="de-DE" dirty="0"/>
            </a:br>
            <a:r>
              <a:rPr lang="de-DE" dirty="0"/>
              <a:t>Mobilität und die kleinere Wassermenge die kleinere Deckungsbreite wettmachen!)</a:t>
            </a:r>
            <a:br>
              <a:rPr lang="de-DE" dirty="0"/>
            </a:br>
            <a:r>
              <a:rPr lang="de-DE" dirty="0"/>
              <a:t>- Zwischenpuffer an der Einsatzstelle: Faltbehälter 5000L</a:t>
            </a:r>
            <a:br>
              <a:rPr lang="de-DE" dirty="0"/>
            </a:br>
            <a:r>
              <a:rPr lang="de-DE" dirty="0"/>
              <a:t>- Eigensicherung 500 L</a:t>
            </a:r>
            <a:br>
              <a:rPr lang="de-DE" dirty="0"/>
            </a:br>
            <a:r>
              <a:rPr lang="de-DE" dirty="0"/>
              <a:t>- Entfernung zur Wasserentnahmestelle 2500m (im </a:t>
            </a:r>
            <a:r>
              <a:rPr lang="de-DE" dirty="0" err="1"/>
              <a:t>Realfall</a:t>
            </a:r>
            <a:r>
              <a:rPr lang="de-DE" dirty="0"/>
              <a:t> oft länger!)</a:t>
            </a:r>
            <a:br>
              <a:rPr lang="de-DE" dirty="0"/>
            </a:br>
            <a:r>
              <a:rPr lang="de-DE" dirty="0"/>
              <a:t>- mögliche durchschnittliche Fahrgeschwindigkeit: 30 km/h = 500 m/min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Füllrate</a:t>
            </a:r>
            <a:r>
              <a:rPr lang="de-DE" dirty="0"/>
              <a:t> aus dem Hydranten: 1000l/min</a:t>
            </a:r>
            <a:br>
              <a:rPr lang="de-DE" dirty="0"/>
            </a:br>
            <a:r>
              <a:rPr lang="de-DE" dirty="0"/>
              <a:t>- Übergaberate TLF zum Zwischenpuffer: 1000l/min</a:t>
            </a:r>
            <a:br>
              <a:rPr lang="de-DE" dirty="0"/>
            </a:br>
            <a:r>
              <a:rPr lang="de-DE" dirty="0"/>
              <a:t>- Verwendung von TLF mit 2000l Wassertank für das Pendeln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11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75762-EED2-45F1-9734-B45F1A07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234026"/>
          </a:xfrm>
        </p:spPr>
        <p:txBody>
          <a:bodyPr>
            <a:normAutofit fontScale="90000"/>
          </a:bodyPr>
          <a:lstStyle/>
          <a:p>
            <a:r>
              <a:rPr lang="de-DE" sz="2000" b="1" dirty="0"/>
              <a:t>Berechnungsbeispiel Wasserförderung über Pendelverkehr: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67E19-438A-4A3E-8BA9-DB5BE565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600400"/>
          </a:xfrm>
        </p:spPr>
        <p:txBody>
          <a:bodyPr>
            <a:normAutofit fontScale="47500" lnSpcReduction="20000"/>
          </a:bodyPr>
          <a:lstStyle/>
          <a:p>
            <a:r>
              <a:rPr lang="de-DE" sz="3400" dirty="0"/>
              <a:t>Bei einem Löschwasserstrom von 500l/min und dem Einhalten der Sicherheitsreserve </a:t>
            </a:r>
            <a:r>
              <a:rPr lang="de-DE" sz="3400" dirty="0" err="1"/>
              <a:t>muß</a:t>
            </a:r>
            <a:r>
              <a:rPr lang="de-DE" sz="3400" dirty="0"/>
              <a:t> etwa alle 8 min. ein TLF 4000 oder alle 4 Minuten ein TLF 2000 zur Verfügung stehen</a:t>
            </a:r>
          </a:p>
          <a:p>
            <a:r>
              <a:rPr lang="de-DE" sz="3400" dirty="0"/>
              <a:t>An- und Abfahrt zur Wasserentnahmestelle jeweils 5min = 10min</a:t>
            </a:r>
          </a:p>
          <a:p>
            <a:r>
              <a:rPr lang="de-DE" sz="3400" dirty="0"/>
              <a:t>Die Rüstzeit für An- / Abkuppeln des TLF und Rangierarbeiten an Wasserentnahmestelle und Pufferbehälter wird mit je 3 min angenommen</a:t>
            </a:r>
          </a:p>
          <a:p>
            <a:r>
              <a:rPr lang="de-DE" sz="3400" dirty="0"/>
              <a:t>Für TLF 4000</a:t>
            </a:r>
            <a:br>
              <a:rPr lang="de-DE" sz="3400" dirty="0"/>
            </a:br>
            <a:r>
              <a:rPr lang="de-DE" sz="3400" dirty="0"/>
              <a:t>- </a:t>
            </a:r>
            <a:r>
              <a:rPr lang="de-DE" sz="3400" dirty="0" err="1"/>
              <a:t>Befüllzeit</a:t>
            </a:r>
            <a:r>
              <a:rPr lang="de-DE" sz="3400" dirty="0"/>
              <a:t> ca. 5 min</a:t>
            </a:r>
          </a:p>
          <a:p>
            <a:r>
              <a:rPr lang="de-DE" sz="3400" dirty="0"/>
              <a:t>Für TLF 2000</a:t>
            </a:r>
            <a:br>
              <a:rPr lang="de-DE" sz="3400" dirty="0"/>
            </a:br>
            <a:r>
              <a:rPr lang="de-DE" sz="3400" dirty="0"/>
              <a:t>- </a:t>
            </a:r>
            <a:r>
              <a:rPr lang="de-DE" sz="3400" dirty="0" err="1"/>
              <a:t>Befüllzeit</a:t>
            </a:r>
            <a:r>
              <a:rPr lang="de-DE" sz="3400" dirty="0"/>
              <a:t> ca. 2 ½ min</a:t>
            </a:r>
          </a:p>
          <a:p>
            <a:r>
              <a:rPr lang="de-DE" sz="3400" dirty="0"/>
              <a:t>Die Gesamtzeit für einen TLF 4000 Zyklus beträgt also ca. 21 min.</a:t>
            </a:r>
          </a:p>
          <a:p>
            <a:pPr lvl="1"/>
            <a:r>
              <a:rPr lang="de-DE" sz="2900" dirty="0"/>
              <a:t>geteilt durch 8 min ergibt sich gerundet der Wert 3!</a:t>
            </a:r>
          </a:p>
          <a:p>
            <a:r>
              <a:rPr lang="de-DE" sz="3400" dirty="0"/>
              <a:t>Die Gesamtzeit für einen TLF 2000 Zyklus beträgt also ca. 19 min.</a:t>
            </a:r>
          </a:p>
          <a:p>
            <a:pPr lvl="1"/>
            <a:r>
              <a:rPr lang="de-DE" sz="2900" dirty="0"/>
              <a:t>geteilt durch 4 min ergibt sich gerundet der Wert 5!</a:t>
            </a:r>
          </a:p>
          <a:p>
            <a:r>
              <a:rPr lang="de-DE" sz="3400" dirty="0"/>
              <a:t>3 TLF 4000 zur Verfügung stehen um 500l/min zu Pendeln!!!</a:t>
            </a:r>
          </a:p>
          <a:p>
            <a:r>
              <a:rPr lang="de-DE" sz="3400" dirty="0"/>
              <a:t>5 TLF 2000 zur Verfügung stehen um 500l/min zu Pendeln!!!</a:t>
            </a:r>
          </a:p>
        </p:txBody>
      </p:sp>
    </p:spTree>
    <p:extLst>
      <p:ext uri="{BB962C8B-B14F-4D97-AF65-F5344CB8AC3E}">
        <p14:creationId xmlns:p14="http://schemas.microsoft.com/office/powerpoint/2010/main" val="1508063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6C428-3FEB-4467-9DA8-E4427700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für uns noch wichtig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2094A-4885-4083-B434-D3AD25E5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1690"/>
            <a:ext cx="5554960" cy="2562932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Zusammenarbeit mit anderen Organisationen ist wichtig, aber viele habe keine Ausbildung in der Brandbekämpfung</a:t>
            </a:r>
          </a:p>
          <a:p>
            <a:r>
              <a:rPr lang="de-DE" dirty="0"/>
              <a:t>Taktik klar an alle kommunizieren</a:t>
            </a:r>
          </a:p>
          <a:p>
            <a:r>
              <a:rPr lang="de-DE" dirty="0"/>
              <a:t>Immer mit einem </a:t>
            </a:r>
            <a:r>
              <a:rPr lang="de-DE" dirty="0" err="1"/>
              <a:t>Fuss</a:t>
            </a:r>
            <a:r>
              <a:rPr lang="de-DE" dirty="0"/>
              <a:t> auf dem schwarzen und einem auf dem unverbrannten. So werden wir nicht vom Feuer eingeholt.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8D8F2B-2EED-4481-AE05-F6BB593C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117297"/>
            <a:ext cx="3141259" cy="23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87774"/>
            <a:ext cx="8064896" cy="3780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de-DE" sz="3200" dirty="0"/>
              <a:t>Vielen Dank für Eure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9333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PSA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616"/>
            <a:ext cx="8229600" cy="3168352"/>
          </a:xfrm>
        </p:spPr>
        <p:txBody>
          <a:bodyPr>
            <a:normAutofit fontScale="62500" lnSpcReduction="20000"/>
          </a:bodyPr>
          <a:lstStyle/>
          <a:p>
            <a:pPr marL="364913" indent="-326593">
              <a:lnSpc>
                <a:spcPct val="120000"/>
              </a:lnSpc>
            </a:pPr>
            <a:r>
              <a:rPr lang="de" sz="2000" dirty="0">
                <a:latin typeface="Arial"/>
              </a:rPr>
              <a:t>Kreislaufüberlastung durch zu dicke Einsatzkleidung</a:t>
            </a:r>
          </a:p>
          <a:p>
            <a:pPr marL="364913" indent="-326593">
              <a:lnSpc>
                <a:spcPct val="120000"/>
              </a:lnSpc>
            </a:pPr>
            <a:r>
              <a:rPr lang="de" sz="2000" dirty="0">
                <a:latin typeface="Arial"/>
              </a:rPr>
              <a:t>Fehlende Schutzkleidung aufgrund der Wärme</a:t>
            </a:r>
          </a:p>
          <a:p>
            <a:pPr marL="364913" indent="-326593">
              <a:lnSpc>
                <a:spcPct val="120000"/>
              </a:lnSpc>
            </a:pPr>
            <a:r>
              <a:rPr lang="de" sz="2000" kern="0" dirty="0">
                <a:latin typeface="Arial"/>
              </a:rPr>
              <a:t>Mangelnde</a:t>
            </a:r>
            <a:r>
              <a:rPr lang="de" sz="2000" dirty="0">
                <a:latin typeface="Arial"/>
              </a:rPr>
              <a:t> Fitness ALLER Feuerwehrangehörigen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Feuerschutzhelm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Flammschutzhaube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Dreiecktuch (Mundschutz); ACHTUNG NIE nassmachen; Verbrühungsgefahr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Atemschutzmaske mit Filter (nur als Fluchtgerät); der Brandrauch stellt bei</a:t>
            </a:r>
            <a:br>
              <a:rPr lang="de-DE" sz="2000" dirty="0">
                <a:latin typeface="Arial"/>
              </a:rPr>
            </a:br>
            <a:r>
              <a:rPr lang="de-DE" sz="2000" dirty="0">
                <a:latin typeface="Arial"/>
              </a:rPr>
              <a:t>kurzzeitiger Exposition kaum eine Gefahr dar und die Belastung durch die</a:t>
            </a:r>
            <a:br>
              <a:rPr lang="de-DE" sz="2000" dirty="0"/>
            </a:br>
            <a:r>
              <a:rPr lang="de-DE" sz="2000" dirty="0">
                <a:latin typeface="Arial"/>
              </a:rPr>
              <a:t>Atemschutzmaske ist wesentlich gefährlicher als der Brandrauch!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Visier / Schutzbrille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Schutzhandschuhe (leicht)</a:t>
            </a:r>
          </a:p>
          <a:p>
            <a:pPr marL="364913" indent="-326593">
              <a:lnSpc>
                <a:spcPct val="120000"/>
              </a:lnSpc>
            </a:pPr>
            <a:r>
              <a:rPr lang="de-DE" sz="2000" dirty="0">
                <a:latin typeface="Arial"/>
              </a:rPr>
              <a:t>Vegetationsbrände sind KEINE Gebäudebrände! </a:t>
            </a:r>
            <a:br>
              <a:rPr lang="de-DE" sz="2000" dirty="0">
                <a:latin typeface="Arial"/>
              </a:rPr>
            </a:br>
            <a:r>
              <a:rPr lang="de-DE" sz="2000" dirty="0">
                <a:latin typeface="Arial"/>
              </a:rPr>
              <a:t>Hier müssen wir taktisch anders vorgehen.</a:t>
            </a:r>
          </a:p>
          <a:p>
            <a:pPr marL="364913" indent="-326593">
              <a:lnSpc>
                <a:spcPct val="120000"/>
              </a:lnSpc>
            </a:pP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5BE172-71AC-4E62-B059-6397DC7D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77177"/>
            <a:ext cx="2376264" cy="17846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33F0DEA-3766-4FB7-BC3D-B628090DB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791825"/>
            <a:ext cx="2265351" cy="19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03095-7E60-41DB-A83C-F5302A93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450050"/>
          </a:xfrm>
        </p:spPr>
        <p:txBody>
          <a:bodyPr>
            <a:normAutofit fontScale="90000"/>
          </a:bodyPr>
          <a:lstStyle/>
          <a:p>
            <a:r>
              <a:rPr lang="de-DE" dirty="0"/>
              <a:t>Die 5 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65FA3A-BC50-42F3-8207-152A96A44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584"/>
            <a:ext cx="8229600" cy="3798422"/>
          </a:xfrm>
        </p:spPr>
        <p:txBody>
          <a:bodyPr>
            <a:noAutofit/>
          </a:bodyPr>
          <a:lstStyle/>
          <a:p>
            <a:r>
              <a:rPr lang="de-DE" sz="1700" b="1" spc="600" dirty="0">
                <a:latin typeface="Arial" panose="020B0604020202020204" pitchFamily="34" charset="0"/>
                <a:cs typeface="Arial" panose="020B0604020202020204" pitchFamily="34" charset="0"/>
              </a:rPr>
              <a:t>LACES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Die Allgemeinen Sicherheitsregeln</a:t>
            </a:r>
          </a:p>
          <a:p>
            <a:r>
              <a:rPr lang="de" sz="1700" b="1" dirty="0">
                <a:latin typeface="Arial"/>
              </a:rPr>
              <a:t>Beobachter stellen </a:t>
            </a:r>
            <a:r>
              <a:rPr lang="en-US" sz="1700" b="1" dirty="0">
                <a:latin typeface="Arial"/>
              </a:rPr>
              <a:t>(Lookout):</a:t>
            </a:r>
            <a:r>
              <a:rPr lang="de" sz="1700" dirty="0">
                <a:latin typeface="Arial"/>
              </a:rPr>
              <a:t>Aufgabe Warnung der Kräfte vor Gefahren</a:t>
            </a:r>
          </a:p>
          <a:p>
            <a:r>
              <a:rPr lang="de" sz="1700" b="1" dirty="0">
                <a:latin typeface="Arial"/>
              </a:rPr>
              <a:t>Ankerpunkt setzen </a:t>
            </a:r>
            <a:r>
              <a:rPr lang="en-US" sz="1700" b="1" dirty="0">
                <a:latin typeface="Arial"/>
              </a:rPr>
              <a:t>(Anchor point)</a:t>
            </a:r>
            <a:br>
              <a:rPr lang="en-US" sz="1700" b="1" dirty="0">
                <a:latin typeface="Arial"/>
              </a:rPr>
            </a:br>
            <a:r>
              <a:rPr lang="de" sz="1700" dirty="0">
                <a:latin typeface="Arial"/>
              </a:rPr>
              <a:t>Niemals </a:t>
            </a:r>
            <a:r>
              <a:rPr lang="de" sz="1700" b="1" dirty="0">
                <a:latin typeface="Arial"/>
              </a:rPr>
              <a:t>ohne</a:t>
            </a:r>
            <a:r>
              <a:rPr lang="de" sz="1700" dirty="0">
                <a:latin typeface="Arial"/>
              </a:rPr>
              <a:t> Ankerpunkt angreifen - das Feuer fällt </a:t>
            </a:r>
            <a:r>
              <a:rPr lang="de-DE" sz="1700" dirty="0">
                <a:latin typeface="Arial"/>
              </a:rPr>
              <a:t>um</a:t>
            </a:r>
          </a:p>
          <a:p>
            <a:r>
              <a:rPr lang="de" sz="1700" b="1" dirty="0">
                <a:latin typeface="Arial"/>
              </a:rPr>
              <a:t>Kommunikation sicherstellen (Communications):</a:t>
            </a:r>
            <a:br>
              <a:rPr lang="de" sz="1700" b="1" dirty="0">
                <a:latin typeface="Arial"/>
              </a:rPr>
            </a:br>
            <a:r>
              <a:rPr lang="de" sz="1700" dirty="0">
                <a:latin typeface="Arial"/>
              </a:rPr>
              <a:t>Verbindung zur Einsatzleitung halten;Taktik abstimmen; Lageveränderungen melden</a:t>
            </a:r>
          </a:p>
          <a:p>
            <a:r>
              <a:rPr lang="de-DE" sz="1700" b="1" dirty="0">
                <a:latin typeface="Arial"/>
              </a:rPr>
              <a:t>Fluchtwege (Escape </a:t>
            </a:r>
            <a:r>
              <a:rPr lang="de-DE" sz="1700" b="1" dirty="0" err="1">
                <a:latin typeface="Arial"/>
              </a:rPr>
              <a:t>routes</a:t>
            </a:r>
            <a:r>
              <a:rPr lang="de-DE" sz="1700" b="1" dirty="0">
                <a:latin typeface="Arial"/>
              </a:rPr>
              <a:t>)</a:t>
            </a:r>
            <a:r>
              <a:rPr lang="de-DE" sz="1700" dirty="0">
                <a:latin typeface="Arial"/>
              </a:rPr>
              <a:t>: Jede Einsatzstelle muss über </a:t>
            </a:r>
            <a:r>
              <a:rPr lang="de-DE" sz="1700" b="1" dirty="0">
                <a:latin typeface="Arial"/>
              </a:rPr>
              <a:t>VORHER</a:t>
            </a:r>
            <a:br>
              <a:rPr lang="de-DE" sz="1700" dirty="0"/>
            </a:br>
            <a:r>
              <a:rPr lang="de-DE" sz="1700" dirty="0">
                <a:latin typeface="Arial"/>
              </a:rPr>
              <a:t>ausgesuchte Fluchtwege verfügen; Im Wald evtl. Flatterband verwenden; der Fluchtweg muss brandlastarm sein und zu einer Sicherheitszone führen</a:t>
            </a:r>
          </a:p>
          <a:p>
            <a:r>
              <a:rPr lang="de-DE" sz="1700" b="1" dirty="0">
                <a:latin typeface="Arial"/>
              </a:rPr>
              <a:t>Sicherheitszonen (</a:t>
            </a:r>
            <a:r>
              <a:rPr lang="de-DE" sz="1700" b="1" dirty="0" err="1">
                <a:latin typeface="Arial"/>
              </a:rPr>
              <a:t>Safety</a:t>
            </a:r>
            <a:r>
              <a:rPr lang="de-DE" sz="1700" b="1" dirty="0">
                <a:latin typeface="Arial"/>
              </a:rPr>
              <a:t> </a:t>
            </a:r>
            <a:r>
              <a:rPr lang="de-DE" sz="1700" b="1" dirty="0" err="1">
                <a:latin typeface="Arial"/>
              </a:rPr>
              <a:t>zones</a:t>
            </a:r>
            <a:r>
              <a:rPr lang="de-DE" sz="1700" b="1" dirty="0">
                <a:latin typeface="Arial"/>
              </a:rPr>
              <a:t>)</a:t>
            </a:r>
            <a:r>
              <a:rPr lang="de-DE" sz="1700" dirty="0">
                <a:latin typeface="Arial"/>
              </a:rPr>
              <a:t>: Gefahrloser Aufenthalt ist möglich auch</a:t>
            </a:r>
            <a:br>
              <a:rPr lang="de-DE" sz="1700" dirty="0"/>
            </a:br>
            <a:r>
              <a:rPr lang="de-DE" sz="1700" dirty="0">
                <a:latin typeface="Arial"/>
              </a:rPr>
              <a:t>bei einem Einschluss durch das Feuer </a:t>
            </a:r>
            <a:r>
              <a:rPr lang="de-DE" sz="1700" u="sng" dirty="0">
                <a:latin typeface="Arial"/>
              </a:rPr>
              <a:t>(vorher</a:t>
            </a:r>
            <a:r>
              <a:rPr lang="de-DE" sz="1700" dirty="0">
                <a:latin typeface="Arial"/>
              </a:rPr>
              <a:t> definieren!) - Flammenlängen</a:t>
            </a:r>
            <a:br>
              <a:rPr lang="de-DE" sz="1700" dirty="0"/>
            </a:br>
            <a:r>
              <a:rPr lang="de-DE" sz="1700" dirty="0">
                <a:latin typeface="Arial"/>
              </a:rPr>
              <a:t>und Hitze NIE unterschätzen!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0242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4F02A-6ECA-448A-8025-E80B387E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510"/>
            <a:ext cx="8229600" cy="857250"/>
          </a:xfrm>
        </p:spPr>
        <p:txBody>
          <a:bodyPr>
            <a:normAutofit/>
          </a:bodyPr>
          <a:lstStyle/>
          <a:p>
            <a:r>
              <a:rPr lang="de-DE" dirty="0"/>
              <a:t>Vorgehen bei Flächenbränden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68624-24A0-40B7-979F-DC5EACFE95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900" dirty="0">
                <a:latin typeface="Arial"/>
              </a:rPr>
              <a:t>Ankerpunkt: Beste Position um eine Schneise oder einen Angriff zu beginnen; üblicherweise eine feste Barriere wie eine Straße, ein </a:t>
            </a:r>
            <a:r>
              <a:rPr lang="de-DE" sz="1900" dirty="0" err="1">
                <a:latin typeface="Arial"/>
              </a:rPr>
              <a:t>Fluß</a:t>
            </a:r>
            <a:r>
              <a:rPr lang="de-DE" sz="1900" dirty="0">
                <a:latin typeface="Arial"/>
              </a:rPr>
              <a:t>, altes verbranntes Gebiet o.ä.</a:t>
            </a:r>
          </a:p>
          <a:p>
            <a:endParaRPr lang="de-DE" dirty="0">
              <a:latin typeface="Arial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4B82DD-42C7-4DA1-B361-7F7F8300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22" y="1268760"/>
            <a:ext cx="3825978" cy="26624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003C27-22E0-4F2E-B937-B492076AD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75806"/>
            <a:ext cx="357508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B39A014-5A57-4DB5-9D12-4B4D075C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550"/>
            <a:ext cx="6768752" cy="42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4F02A-6ECA-448A-8025-E80B387E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1510"/>
            <a:ext cx="8229600" cy="857250"/>
          </a:xfrm>
        </p:spPr>
        <p:txBody>
          <a:bodyPr>
            <a:normAutofit/>
          </a:bodyPr>
          <a:lstStyle/>
          <a:p>
            <a:r>
              <a:rPr lang="de-DE" dirty="0"/>
              <a:t>Vorgehen bei Flächenbränden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68624-24A0-40B7-979F-DC5EACFE95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rial"/>
              </a:rPr>
              <a:t>Front (höchste Brandintensität)</a:t>
            </a:r>
          </a:p>
          <a:p>
            <a:r>
              <a:rPr lang="de-DE" sz="2200" dirty="0">
                <a:latin typeface="Arial"/>
              </a:rPr>
              <a:t>Rechte/Linke Flanke</a:t>
            </a:r>
          </a:p>
          <a:p>
            <a:r>
              <a:rPr lang="de-DE" sz="2200" dirty="0">
                <a:latin typeface="Arial"/>
              </a:rPr>
              <a:t>Rückseite</a:t>
            </a:r>
          </a:p>
          <a:p>
            <a:r>
              <a:rPr lang="de-DE" sz="2200" dirty="0">
                <a:latin typeface="Arial"/>
              </a:rPr>
              <a:t>Black/Schwarzbereich (</a:t>
            </a:r>
            <a:r>
              <a:rPr lang="de-DE" sz="2200" dirty="0" err="1">
                <a:latin typeface="Arial"/>
              </a:rPr>
              <a:t>Safety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zone</a:t>
            </a:r>
            <a:r>
              <a:rPr lang="de-DE" sz="2200" dirty="0">
                <a:latin typeface="Arial"/>
              </a:rPr>
              <a:t>?)</a:t>
            </a:r>
          </a:p>
          <a:p>
            <a:r>
              <a:rPr lang="de-DE" sz="2200" dirty="0">
                <a:latin typeface="Arial"/>
              </a:rPr>
              <a:t>Green/Grünbereich (Brennstoffe!)</a:t>
            </a:r>
          </a:p>
          <a:p>
            <a:endParaRPr lang="de-DE" dirty="0">
              <a:latin typeface="Arial"/>
            </a:endParaRPr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C62778F-91BB-41D2-BB28-CE3FD9821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43634" y="1563638"/>
            <a:ext cx="4990761" cy="25922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78C756-96F7-4EA5-B5C8-56A72DCE5F6B}"/>
              </a:ext>
            </a:extLst>
          </p:cNvPr>
          <p:cNvSpPr txBox="1"/>
          <p:nvPr/>
        </p:nvSpPr>
        <p:spPr>
          <a:xfrm>
            <a:off x="827584" y="45946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Footprint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4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434B0-A467-4B45-B908-A5C66232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234026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Flammenhöhe und vorgehen bei Waldbränden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572FE8-26E8-4563-BDF0-7282B801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6980"/>
            <a:ext cx="3250704" cy="333701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ts val="3744"/>
              </a:lnSpc>
            </a:pPr>
            <a:r>
              <a:rPr lang="de" dirty="0">
                <a:latin typeface="Arial"/>
              </a:rPr>
              <a:t>Flammenlänge (FL):Entfernung der Flammenspitze vom Boden im direkten Verlauf gesehen (nicht die Höhe der Flammen über dem Boden!)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BA9870-1EF9-4E79-AD78-0F313313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46"/>
            <a:ext cx="3868862" cy="27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E51C2-992D-4C28-AC3A-2DE7FC38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de" sz="2000" b="1" dirty="0">
                <a:latin typeface="Arial"/>
              </a:rPr>
              <a:t>Begriffe</a:t>
            </a:r>
            <a:br>
              <a:rPr lang="de" sz="2000" b="1" dirty="0">
                <a:latin typeface="Arial"/>
              </a:rPr>
            </a:br>
            <a:r>
              <a:rPr lang="de" sz="2000" dirty="0">
                <a:latin typeface="Arial"/>
              </a:rPr>
              <a:t>Flammenlänge (FL):Durch z.B. Wind geneigte Flammen sehen „kurz“ aus, sind aber dennoch sehr Hitzeintensiv!</a:t>
            </a:r>
            <a:br>
              <a:rPr lang="de" sz="2000" dirty="0">
                <a:latin typeface="Arial"/>
              </a:rPr>
            </a:br>
            <a:endParaRPr lang="de-DE" sz="20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71AE6C6-9644-492E-BDEE-71B3EB330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79662"/>
            <a:ext cx="464000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036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Bildschirmpräsentation (16:9)</PresentationFormat>
  <Paragraphs>91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Old English Text MT</vt:lpstr>
      <vt:lpstr>Larissa</vt:lpstr>
      <vt:lpstr>Flächen- und Waldbrandbekämpfung</vt:lpstr>
      <vt:lpstr>Was wollen wir und heute ansehen</vt:lpstr>
      <vt:lpstr>PSA</vt:lpstr>
      <vt:lpstr>Die 5 Regeln</vt:lpstr>
      <vt:lpstr>Vorgehen bei Flächenbränden</vt:lpstr>
      <vt:lpstr>PowerPoint-Präsentation</vt:lpstr>
      <vt:lpstr>Vorgehen bei Flächenbränden</vt:lpstr>
      <vt:lpstr>Flammenhöhe und vorgehen bei Waldbränden</vt:lpstr>
      <vt:lpstr>Begriffe Flammenlänge (FL):Durch z.B. Wind geneigte Flammen sehen „kurz“ aus, sind aber dennoch sehr Hitzeintensiv! </vt:lpstr>
      <vt:lpstr>Flammenlänge und Kontrollschwellen</vt:lpstr>
      <vt:lpstr>PowerPoint-Präsentation</vt:lpstr>
      <vt:lpstr>Brennmaterialmenge.... ..in Tonnen pro Hektar (t/ha) angegeben.</vt:lpstr>
      <vt:lpstr>PowerPoint-Präsentation</vt:lpstr>
      <vt:lpstr>PowerPoint-Präsentation</vt:lpstr>
      <vt:lpstr>PowerPoint-Präsentation</vt:lpstr>
      <vt:lpstr>Zusammenfassung</vt:lpstr>
      <vt:lpstr>Pump and Roll – Fahren und Löschen</vt:lpstr>
      <vt:lpstr>Pump and Roll – Fahren und Löschen</vt:lpstr>
      <vt:lpstr>Pump and Roll – Fahren und Löschen</vt:lpstr>
      <vt:lpstr>Pump and Roll – Fahren und Löschen</vt:lpstr>
      <vt:lpstr>Pendelverkehr</vt:lpstr>
      <vt:lpstr>Pendelverkehr – Grundlagen</vt:lpstr>
      <vt:lpstr>Berechnungsbeispiel Wasserförderung über Pendelverkehr</vt:lpstr>
      <vt:lpstr>Berechnungsbeispiel Wasserförderung über Pendelverkehr:</vt:lpstr>
      <vt:lpstr>Was ist für uns noch wichtig</vt:lpstr>
      <vt:lpstr>Vielen Dank für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Grundlagen</dc:title>
  <dc:creator>Lütker, Oliver</dc:creator>
  <cp:lastModifiedBy>Lütker, Oliver</cp:lastModifiedBy>
  <cp:revision>43</cp:revision>
  <dcterms:created xsi:type="dcterms:W3CDTF">2020-03-02T17:47:12Z</dcterms:created>
  <dcterms:modified xsi:type="dcterms:W3CDTF">2020-06-08T09:32:59Z</dcterms:modified>
</cp:coreProperties>
</file>